
<file path=[Content_Types].xml><?xml version="1.0" encoding="utf-8"?>
<Types xmlns="http://schemas.openxmlformats.org/package/2006/content-types">
  <Default Extension="xml" ContentType="application/xml"/>
  <Default Extension="jpg" ContentType="image/jpeg"/>
  <Default Extension="tiff" ContentType="image/tiff"/>
  <Default Extension="emf" ContentType="image/x-emf"/>
  <Default Extension="jpeg" ContentType="image/jpeg"/>
  <Default Extension="rels" ContentType="application/vnd.openxmlformats-package.relationships+xml"/>
  <Default Extension="vml" ContentType="application/vnd.openxmlformats-officedocument.vmlDrawing"/>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embeddings/oleObject1.bin" ContentType="application/vnd.openxmlformats-officedocument.oleObject"/>
  <Override PartName="/ppt/embeddings/oleObject2.bin" ContentType="application/vnd.openxmlformats-officedocument.oleObject"/>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8404800" cy="32918400"/>
  <p:notesSz cx="6858000" cy="9144000"/>
  <p:defaultText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0368">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7868" autoAdjust="0"/>
    <p:restoredTop sz="98268" autoAdjust="0"/>
  </p:normalViewPr>
  <p:slideViewPr>
    <p:cSldViewPr snapToGrid="0" snapToObjects="1">
      <p:cViewPr varScale="1">
        <p:scale>
          <a:sx n="17" d="100"/>
          <a:sy n="17" d="100"/>
        </p:scale>
        <p:origin x="-2448" y="-104"/>
      </p:cViewPr>
      <p:guideLst>
        <p:guide orient="horz" pos="10368"/>
        <p:guide pos="12096"/>
      </p:guideLst>
    </p:cSldViewPr>
  </p:slideViewPr>
  <p:notesTextViewPr>
    <p:cViewPr>
      <p:scale>
        <a:sx n="100" d="100"/>
        <a:sy n="100" d="100"/>
      </p:scale>
      <p:origin x="0" y="0"/>
    </p:cViewPr>
  </p:notesTextViewPr>
  <p:sorterViewPr>
    <p:cViewPr>
      <p:scale>
        <a:sx n="100" d="100"/>
        <a:sy n="100" d="100"/>
      </p:scale>
      <p:origin x="0" y="-2358"/>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9" Type="http://schemas.microsoft.com/office/2015/10/relationships/revisionInfo" Target="revisionInfo.xml"/><Relationship Id="rId1" Type="http://schemas.openxmlformats.org/officeDocument/2006/relationships/slideMaster" Target="slideMasters/slideMaster1.xml"/><Relationship Id="rId2"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 Id="rId2" Type="http://schemas.openxmlformats.org/officeDocument/2006/relationships/image" Target="../media/image2.emf"/></Relationships>
</file>

<file path=ppt/media/image10.tiff>
</file>

<file path=ppt/media/image11.tiff>
</file>

<file path=ppt/media/image14.gif>
</file>

<file path=ppt/media/image15.png>
</file>

<file path=ppt/media/image16.jpg>
</file>

<file path=ppt/media/image4.jpg>
</file>

<file path=ppt/media/image6.jp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9D077D-21B1-4D8C-987B-9508916457AB}" type="datetimeFigureOut">
              <a:rPr lang="en-US" smtClean="0"/>
              <a:t>1/3/18</a:t>
            </a:fld>
            <a:endParaRPr lang="en-US"/>
          </a:p>
        </p:txBody>
      </p:sp>
      <p:sp>
        <p:nvSpPr>
          <p:cNvPr id="4" name="Slide Image Placeholder 3"/>
          <p:cNvSpPr>
            <a:spLocks noGrp="1" noRot="1" noChangeAspect="1"/>
          </p:cNvSpPr>
          <p:nvPr>
            <p:ph type="sldImg" idx="2"/>
          </p:nvPr>
        </p:nvSpPr>
        <p:spPr>
          <a:xfrm>
            <a:off x="1628775" y="1143000"/>
            <a:ext cx="36004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A5E793-9BC0-4083-9D1E-D81391BF237E}" type="slidenum">
              <a:rPr lang="en-US" smtClean="0"/>
              <a:t>‹#›</a:t>
            </a:fld>
            <a:endParaRPr lang="en-US"/>
          </a:p>
        </p:txBody>
      </p:sp>
    </p:spTree>
    <p:extLst>
      <p:ext uri="{BB962C8B-B14F-4D97-AF65-F5344CB8AC3E}">
        <p14:creationId xmlns:p14="http://schemas.microsoft.com/office/powerpoint/2010/main" val="2674118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10226042"/>
            <a:ext cx="32644080" cy="7056120"/>
          </a:xfrm>
        </p:spPr>
        <p:txBody>
          <a:bodyPr/>
          <a:lstStyle/>
          <a:p>
            <a:r>
              <a:rPr lang="en-US"/>
              <a:t>Click to edit Master title style</a:t>
            </a:r>
          </a:p>
        </p:txBody>
      </p:sp>
      <p:sp>
        <p:nvSpPr>
          <p:cNvPr id="3" name="Subtitle 2"/>
          <p:cNvSpPr>
            <a:spLocks noGrp="1"/>
          </p:cNvSpPr>
          <p:nvPr>
            <p:ph type="subTitle" idx="1"/>
          </p:nvPr>
        </p:nvSpPr>
        <p:spPr>
          <a:xfrm>
            <a:off x="5760720" y="18653760"/>
            <a:ext cx="26883360" cy="8412480"/>
          </a:xfrm>
        </p:spPr>
        <p:txBody>
          <a:bodyPr/>
          <a:lstStyle>
            <a:lvl1pPr marL="0" indent="0" algn="ctr">
              <a:buNone/>
              <a:defRPr>
                <a:solidFill>
                  <a:schemeClr val="tx1">
                    <a:tint val="75000"/>
                  </a:schemeClr>
                </a:solidFill>
              </a:defRPr>
            </a:lvl1pPr>
            <a:lvl2pPr marL="2037786" indent="0" algn="ctr">
              <a:buNone/>
              <a:defRPr>
                <a:solidFill>
                  <a:schemeClr val="tx1">
                    <a:tint val="75000"/>
                  </a:schemeClr>
                </a:solidFill>
              </a:defRPr>
            </a:lvl2pPr>
            <a:lvl3pPr marL="4075572" indent="0" algn="ctr">
              <a:buNone/>
              <a:defRPr>
                <a:solidFill>
                  <a:schemeClr val="tx1">
                    <a:tint val="75000"/>
                  </a:schemeClr>
                </a:solidFill>
              </a:defRPr>
            </a:lvl3pPr>
            <a:lvl4pPr marL="6113358" indent="0" algn="ctr">
              <a:buNone/>
              <a:defRPr>
                <a:solidFill>
                  <a:schemeClr val="tx1">
                    <a:tint val="75000"/>
                  </a:schemeClr>
                </a:solidFill>
              </a:defRPr>
            </a:lvl4pPr>
            <a:lvl5pPr marL="8151144" indent="0" algn="ctr">
              <a:buNone/>
              <a:defRPr>
                <a:solidFill>
                  <a:schemeClr val="tx1">
                    <a:tint val="75000"/>
                  </a:schemeClr>
                </a:solidFill>
              </a:defRPr>
            </a:lvl5pPr>
            <a:lvl6pPr marL="10188931" indent="0" algn="ctr">
              <a:buNone/>
              <a:defRPr>
                <a:solidFill>
                  <a:schemeClr val="tx1">
                    <a:tint val="75000"/>
                  </a:schemeClr>
                </a:solidFill>
              </a:defRPr>
            </a:lvl6pPr>
            <a:lvl7pPr marL="12226717" indent="0" algn="ctr">
              <a:buNone/>
              <a:defRPr>
                <a:solidFill>
                  <a:schemeClr val="tx1">
                    <a:tint val="75000"/>
                  </a:schemeClr>
                </a:solidFill>
              </a:defRPr>
            </a:lvl7pPr>
            <a:lvl8pPr marL="14264503" indent="0" algn="ctr">
              <a:buNone/>
              <a:defRPr>
                <a:solidFill>
                  <a:schemeClr val="tx1">
                    <a:tint val="75000"/>
                  </a:schemeClr>
                </a:solidFill>
              </a:defRPr>
            </a:lvl8pPr>
            <a:lvl9pPr marL="1630228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25C00E5-E059-184D-A918-4675B9DE6888}"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03037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521892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941285" y="6324600"/>
            <a:ext cx="36291200"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067675" y="6324600"/>
            <a:ext cx="108233530"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763714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5C00E5-E059-184D-A918-4675B9DE6888}"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493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5" y="21153122"/>
            <a:ext cx="32644080" cy="6537960"/>
          </a:xfrm>
        </p:spPr>
        <p:txBody>
          <a:bodyPr anchor="t"/>
          <a:lstStyle>
            <a:lvl1pPr algn="l">
              <a:defRPr sz="17800" b="1" cap="all"/>
            </a:lvl1pPr>
          </a:lstStyle>
          <a:p>
            <a:r>
              <a:rPr lang="en-US"/>
              <a:t>Click to edit Master title style</a:t>
            </a:r>
          </a:p>
        </p:txBody>
      </p:sp>
      <p:sp>
        <p:nvSpPr>
          <p:cNvPr id="3" name="Text Placeholder 2"/>
          <p:cNvSpPr>
            <a:spLocks noGrp="1"/>
          </p:cNvSpPr>
          <p:nvPr>
            <p:ph type="body" idx="1"/>
          </p:nvPr>
        </p:nvSpPr>
        <p:spPr>
          <a:xfrm>
            <a:off x="3033715" y="13952225"/>
            <a:ext cx="32644080" cy="7200898"/>
          </a:xfrm>
        </p:spPr>
        <p:txBody>
          <a:bodyPr anchor="b"/>
          <a:lstStyle>
            <a:lvl1pPr marL="0" indent="0">
              <a:buNone/>
              <a:defRPr sz="8900">
                <a:solidFill>
                  <a:schemeClr val="tx1">
                    <a:tint val="75000"/>
                  </a:schemeClr>
                </a:solidFill>
              </a:defRPr>
            </a:lvl1pPr>
            <a:lvl2pPr marL="2037786" indent="0">
              <a:buNone/>
              <a:defRPr sz="8000">
                <a:solidFill>
                  <a:schemeClr val="tx1">
                    <a:tint val="75000"/>
                  </a:schemeClr>
                </a:solidFill>
              </a:defRPr>
            </a:lvl2pPr>
            <a:lvl3pPr marL="4075572" indent="0">
              <a:buNone/>
              <a:defRPr sz="7100">
                <a:solidFill>
                  <a:schemeClr val="tx1">
                    <a:tint val="75000"/>
                  </a:schemeClr>
                </a:solidFill>
              </a:defRPr>
            </a:lvl3pPr>
            <a:lvl4pPr marL="6113358" indent="0">
              <a:buNone/>
              <a:defRPr sz="6200">
                <a:solidFill>
                  <a:schemeClr val="tx1">
                    <a:tint val="75000"/>
                  </a:schemeClr>
                </a:solidFill>
              </a:defRPr>
            </a:lvl4pPr>
            <a:lvl5pPr marL="8151144" indent="0">
              <a:buNone/>
              <a:defRPr sz="6200">
                <a:solidFill>
                  <a:schemeClr val="tx1">
                    <a:tint val="75000"/>
                  </a:schemeClr>
                </a:solidFill>
              </a:defRPr>
            </a:lvl5pPr>
            <a:lvl6pPr marL="10188931" indent="0">
              <a:buNone/>
              <a:defRPr sz="6200">
                <a:solidFill>
                  <a:schemeClr val="tx1">
                    <a:tint val="75000"/>
                  </a:schemeClr>
                </a:solidFill>
              </a:defRPr>
            </a:lvl6pPr>
            <a:lvl7pPr marL="12226717" indent="0">
              <a:buNone/>
              <a:defRPr sz="6200">
                <a:solidFill>
                  <a:schemeClr val="tx1">
                    <a:tint val="75000"/>
                  </a:schemeClr>
                </a:solidFill>
              </a:defRPr>
            </a:lvl7pPr>
            <a:lvl8pPr marL="14264503" indent="0">
              <a:buNone/>
              <a:defRPr sz="6200">
                <a:solidFill>
                  <a:schemeClr val="tx1">
                    <a:tint val="75000"/>
                  </a:schemeClr>
                </a:solidFill>
              </a:defRPr>
            </a:lvl8pPr>
            <a:lvl9pPr marL="16302289" indent="0">
              <a:buNone/>
              <a:defRPr sz="6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5C00E5-E059-184D-A918-4675B9DE6888}"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159513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7677"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0970122" y="36865560"/>
            <a:ext cx="72262365" cy="104279702"/>
          </a:xfrm>
        </p:spPr>
        <p:txBody>
          <a:bodyPr/>
          <a:lstStyle>
            <a:lvl1pPr>
              <a:defRPr sz="12500"/>
            </a:lvl1pPr>
            <a:lvl2pPr>
              <a:defRPr sz="10700"/>
            </a:lvl2pPr>
            <a:lvl3pPr>
              <a:defRPr sz="89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25C00E5-E059-184D-A918-4675B9DE6888}" type="datetimeFigureOut">
              <a:rPr lang="en-US" smtClean="0"/>
              <a:t>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2509941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318262"/>
            <a:ext cx="3456432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240" y="7368542"/>
            <a:ext cx="16968790"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4" name="Content Placeholder 3"/>
          <p:cNvSpPr>
            <a:spLocks noGrp="1"/>
          </p:cNvSpPr>
          <p:nvPr>
            <p:ph sz="half" idx="2"/>
          </p:nvPr>
        </p:nvSpPr>
        <p:spPr>
          <a:xfrm>
            <a:off x="1920240" y="10439400"/>
            <a:ext cx="16968790"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107" y="7368542"/>
            <a:ext cx="16975455" cy="3070858"/>
          </a:xfrm>
        </p:spPr>
        <p:txBody>
          <a:bodyPr anchor="b"/>
          <a:lstStyle>
            <a:lvl1pPr marL="0" indent="0">
              <a:buNone/>
              <a:defRPr sz="10700" b="1"/>
            </a:lvl1pPr>
            <a:lvl2pPr marL="2037786" indent="0">
              <a:buNone/>
              <a:defRPr sz="8900" b="1"/>
            </a:lvl2pPr>
            <a:lvl3pPr marL="4075572" indent="0">
              <a:buNone/>
              <a:defRPr sz="8000" b="1"/>
            </a:lvl3pPr>
            <a:lvl4pPr marL="6113358" indent="0">
              <a:buNone/>
              <a:defRPr sz="7100" b="1"/>
            </a:lvl4pPr>
            <a:lvl5pPr marL="8151144" indent="0">
              <a:buNone/>
              <a:defRPr sz="7100" b="1"/>
            </a:lvl5pPr>
            <a:lvl6pPr marL="10188931" indent="0">
              <a:buNone/>
              <a:defRPr sz="7100" b="1"/>
            </a:lvl6pPr>
            <a:lvl7pPr marL="12226717" indent="0">
              <a:buNone/>
              <a:defRPr sz="7100" b="1"/>
            </a:lvl7pPr>
            <a:lvl8pPr marL="14264503" indent="0">
              <a:buNone/>
              <a:defRPr sz="7100" b="1"/>
            </a:lvl8pPr>
            <a:lvl9pPr marL="16302289" indent="0">
              <a:buNone/>
              <a:defRPr sz="7100" b="1"/>
            </a:lvl9pPr>
          </a:lstStyle>
          <a:p>
            <a:pPr lvl="0"/>
            <a:r>
              <a:rPr lang="en-US"/>
              <a:t>Click to edit Master text styles</a:t>
            </a:r>
          </a:p>
        </p:txBody>
      </p:sp>
      <p:sp>
        <p:nvSpPr>
          <p:cNvPr id="6" name="Content Placeholder 5"/>
          <p:cNvSpPr>
            <a:spLocks noGrp="1"/>
          </p:cNvSpPr>
          <p:nvPr>
            <p:ph sz="quarter" idx="4"/>
          </p:nvPr>
        </p:nvSpPr>
        <p:spPr>
          <a:xfrm>
            <a:off x="19509107" y="10439400"/>
            <a:ext cx="16975455" cy="18966182"/>
          </a:xfrm>
        </p:spPr>
        <p:txBody>
          <a:bodyPr/>
          <a:lstStyle>
            <a:lvl1pPr>
              <a:defRPr sz="10700"/>
            </a:lvl1pPr>
            <a:lvl2pPr>
              <a:defRPr sz="8900"/>
            </a:lvl2pPr>
            <a:lvl3pPr>
              <a:defRPr sz="80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25C00E5-E059-184D-A918-4675B9DE6888}" type="datetimeFigureOut">
              <a:rPr lang="en-US" smtClean="0"/>
              <a:t>1/3/18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3294711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5C00E5-E059-184D-A918-4675B9DE6888}" type="datetimeFigureOut">
              <a:rPr lang="en-US" smtClean="0"/>
              <a:t>1/3/18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414070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5C00E5-E059-184D-A918-4675B9DE6888}" type="datetimeFigureOut">
              <a:rPr lang="en-US" smtClean="0"/>
              <a:t>1/3/18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31668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2" y="1310640"/>
            <a:ext cx="12634915" cy="5577840"/>
          </a:xfrm>
        </p:spPr>
        <p:txBody>
          <a:bodyPr anchor="b"/>
          <a:lstStyle>
            <a:lvl1pPr algn="l">
              <a:defRPr sz="8900" b="1"/>
            </a:lvl1pPr>
          </a:lstStyle>
          <a:p>
            <a:r>
              <a:rPr lang="en-US"/>
              <a:t>Click to edit Master title style</a:t>
            </a:r>
          </a:p>
        </p:txBody>
      </p:sp>
      <p:sp>
        <p:nvSpPr>
          <p:cNvPr id="3" name="Content Placeholder 2"/>
          <p:cNvSpPr>
            <a:spLocks noGrp="1"/>
          </p:cNvSpPr>
          <p:nvPr>
            <p:ph idx="1"/>
          </p:nvPr>
        </p:nvSpPr>
        <p:spPr>
          <a:xfrm>
            <a:off x="15015210" y="1310643"/>
            <a:ext cx="21469350" cy="28094942"/>
          </a:xfrm>
        </p:spPr>
        <p:txBody>
          <a:bodyPr/>
          <a:lstStyle>
            <a:lvl1pPr>
              <a:defRPr sz="14300"/>
            </a:lvl1pPr>
            <a:lvl2pPr>
              <a:defRPr sz="12500"/>
            </a:lvl2pPr>
            <a:lvl3pPr>
              <a:defRPr sz="10700"/>
            </a:lvl3pPr>
            <a:lvl4pPr>
              <a:defRPr sz="8900"/>
            </a:lvl4pPr>
            <a:lvl5pPr>
              <a:defRPr sz="8900"/>
            </a:lvl5pPr>
            <a:lvl6pPr>
              <a:defRPr sz="8900"/>
            </a:lvl6pPr>
            <a:lvl7pPr>
              <a:defRPr sz="8900"/>
            </a:lvl7pPr>
            <a:lvl8pPr>
              <a:defRPr sz="8900"/>
            </a:lvl8pPr>
            <a:lvl9pPr>
              <a:defRPr sz="8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2" y="6888483"/>
            <a:ext cx="12634915" cy="22517102"/>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1844898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10" y="23042880"/>
            <a:ext cx="23042880" cy="2720342"/>
          </a:xfrm>
        </p:spPr>
        <p:txBody>
          <a:bodyPr anchor="b"/>
          <a:lstStyle>
            <a:lvl1pPr algn="l">
              <a:defRPr sz="8900" b="1"/>
            </a:lvl1pPr>
          </a:lstStyle>
          <a:p>
            <a:r>
              <a:rPr lang="en-US"/>
              <a:t>Click to edit Master title style</a:t>
            </a:r>
          </a:p>
        </p:txBody>
      </p:sp>
      <p:sp>
        <p:nvSpPr>
          <p:cNvPr id="3" name="Picture Placeholder 2"/>
          <p:cNvSpPr>
            <a:spLocks noGrp="1"/>
          </p:cNvSpPr>
          <p:nvPr>
            <p:ph type="pic" idx="1"/>
          </p:nvPr>
        </p:nvSpPr>
        <p:spPr>
          <a:xfrm>
            <a:off x="7527610" y="2941320"/>
            <a:ext cx="23042880" cy="19751040"/>
          </a:xfrm>
        </p:spPr>
        <p:txBody>
          <a:bodyPr/>
          <a:lstStyle>
            <a:lvl1pPr marL="0" indent="0">
              <a:buNone/>
              <a:defRPr sz="14300"/>
            </a:lvl1pPr>
            <a:lvl2pPr marL="2037786" indent="0">
              <a:buNone/>
              <a:defRPr sz="12500"/>
            </a:lvl2pPr>
            <a:lvl3pPr marL="4075572" indent="0">
              <a:buNone/>
              <a:defRPr sz="10700"/>
            </a:lvl3pPr>
            <a:lvl4pPr marL="6113358" indent="0">
              <a:buNone/>
              <a:defRPr sz="8900"/>
            </a:lvl4pPr>
            <a:lvl5pPr marL="8151144" indent="0">
              <a:buNone/>
              <a:defRPr sz="8900"/>
            </a:lvl5pPr>
            <a:lvl6pPr marL="10188931" indent="0">
              <a:buNone/>
              <a:defRPr sz="8900"/>
            </a:lvl6pPr>
            <a:lvl7pPr marL="12226717" indent="0">
              <a:buNone/>
              <a:defRPr sz="8900"/>
            </a:lvl7pPr>
            <a:lvl8pPr marL="14264503" indent="0">
              <a:buNone/>
              <a:defRPr sz="8900"/>
            </a:lvl8pPr>
            <a:lvl9pPr marL="16302289" indent="0">
              <a:buNone/>
              <a:defRPr sz="8900"/>
            </a:lvl9pPr>
          </a:lstStyle>
          <a:p>
            <a:endParaRPr lang="en-US"/>
          </a:p>
        </p:txBody>
      </p:sp>
      <p:sp>
        <p:nvSpPr>
          <p:cNvPr id="4" name="Text Placeholder 3"/>
          <p:cNvSpPr>
            <a:spLocks noGrp="1"/>
          </p:cNvSpPr>
          <p:nvPr>
            <p:ph type="body" sz="half" idx="2"/>
          </p:nvPr>
        </p:nvSpPr>
        <p:spPr>
          <a:xfrm>
            <a:off x="7527610" y="25763222"/>
            <a:ext cx="23042880" cy="3863338"/>
          </a:xfrm>
        </p:spPr>
        <p:txBody>
          <a:bodyPr/>
          <a:lstStyle>
            <a:lvl1pPr marL="0" indent="0">
              <a:buNone/>
              <a:defRPr sz="6200"/>
            </a:lvl1pPr>
            <a:lvl2pPr marL="2037786" indent="0">
              <a:buNone/>
              <a:defRPr sz="5300"/>
            </a:lvl2pPr>
            <a:lvl3pPr marL="4075572" indent="0">
              <a:buNone/>
              <a:defRPr sz="4500"/>
            </a:lvl3pPr>
            <a:lvl4pPr marL="6113358" indent="0">
              <a:buNone/>
              <a:defRPr sz="4000"/>
            </a:lvl4pPr>
            <a:lvl5pPr marL="8151144" indent="0">
              <a:buNone/>
              <a:defRPr sz="4000"/>
            </a:lvl5pPr>
            <a:lvl6pPr marL="10188931" indent="0">
              <a:buNone/>
              <a:defRPr sz="4000"/>
            </a:lvl6pPr>
            <a:lvl7pPr marL="12226717" indent="0">
              <a:buNone/>
              <a:defRPr sz="4000"/>
            </a:lvl7pPr>
            <a:lvl8pPr marL="14264503" indent="0">
              <a:buNone/>
              <a:defRPr sz="4000"/>
            </a:lvl8pPr>
            <a:lvl9pPr marL="16302289"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125C00E5-E059-184D-A918-4675B9DE6888}" type="datetimeFigureOut">
              <a:rPr lang="en-US" smtClean="0"/>
              <a:t>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42E111-C3E8-4646-B65D-D3CD82F07F2A}" type="slidenum">
              <a:rPr lang="en-US" smtClean="0"/>
              <a:t>‹#›</a:t>
            </a:fld>
            <a:endParaRPr lang="en-US"/>
          </a:p>
        </p:txBody>
      </p:sp>
    </p:spTree>
    <p:extLst>
      <p:ext uri="{BB962C8B-B14F-4D97-AF65-F5344CB8AC3E}">
        <p14:creationId xmlns:p14="http://schemas.microsoft.com/office/powerpoint/2010/main" val="404764542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318262"/>
            <a:ext cx="34564320" cy="5486400"/>
          </a:xfrm>
          <a:prstGeom prst="rect">
            <a:avLst/>
          </a:prstGeom>
        </p:spPr>
        <p:txBody>
          <a:bodyPr vert="horz" lIns="407557" tIns="203779" rIns="407557" bIns="203779" rtlCol="0" anchor="ctr">
            <a:normAutofit/>
          </a:bodyPr>
          <a:lstStyle/>
          <a:p>
            <a:r>
              <a:rPr lang="en-US"/>
              <a:t>Click to edit Master title style</a:t>
            </a:r>
          </a:p>
        </p:txBody>
      </p:sp>
      <p:sp>
        <p:nvSpPr>
          <p:cNvPr id="3" name="Text Placeholder 2"/>
          <p:cNvSpPr>
            <a:spLocks noGrp="1"/>
          </p:cNvSpPr>
          <p:nvPr>
            <p:ph type="body" idx="1"/>
          </p:nvPr>
        </p:nvSpPr>
        <p:spPr>
          <a:xfrm>
            <a:off x="1920240" y="7680963"/>
            <a:ext cx="34564320" cy="21724622"/>
          </a:xfrm>
          <a:prstGeom prst="rect">
            <a:avLst/>
          </a:prstGeom>
        </p:spPr>
        <p:txBody>
          <a:bodyPr vert="horz" lIns="407557" tIns="203779" rIns="407557" bIns="20377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920240" y="30510482"/>
            <a:ext cx="8961120" cy="1752600"/>
          </a:xfrm>
          <a:prstGeom prst="rect">
            <a:avLst/>
          </a:prstGeom>
        </p:spPr>
        <p:txBody>
          <a:bodyPr vert="horz" lIns="407557" tIns="203779" rIns="407557" bIns="203779" rtlCol="0" anchor="ctr"/>
          <a:lstStyle>
            <a:lvl1pPr algn="l">
              <a:defRPr sz="5300">
                <a:solidFill>
                  <a:schemeClr val="tx1">
                    <a:tint val="75000"/>
                  </a:schemeClr>
                </a:solidFill>
              </a:defRPr>
            </a:lvl1pPr>
          </a:lstStyle>
          <a:p>
            <a:fld id="{125C00E5-E059-184D-A918-4675B9DE6888}" type="datetimeFigureOut">
              <a:rPr lang="en-US" smtClean="0"/>
              <a:t>1/3/18</a:t>
            </a:fld>
            <a:endParaRPr lang="en-US"/>
          </a:p>
        </p:txBody>
      </p:sp>
      <p:sp>
        <p:nvSpPr>
          <p:cNvPr id="5" name="Footer Placeholder 4"/>
          <p:cNvSpPr>
            <a:spLocks noGrp="1"/>
          </p:cNvSpPr>
          <p:nvPr>
            <p:ph type="ftr" sz="quarter" idx="3"/>
          </p:nvPr>
        </p:nvSpPr>
        <p:spPr>
          <a:xfrm>
            <a:off x="13121640" y="30510482"/>
            <a:ext cx="12161520" cy="1752600"/>
          </a:xfrm>
          <a:prstGeom prst="rect">
            <a:avLst/>
          </a:prstGeom>
        </p:spPr>
        <p:txBody>
          <a:bodyPr vert="horz" lIns="407557" tIns="203779" rIns="407557" bIns="203779" rtlCol="0" anchor="ctr"/>
          <a:lstStyle>
            <a:lvl1pPr algn="ctr">
              <a:defRPr sz="5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0510482"/>
            <a:ext cx="8961120" cy="1752600"/>
          </a:xfrm>
          <a:prstGeom prst="rect">
            <a:avLst/>
          </a:prstGeom>
        </p:spPr>
        <p:txBody>
          <a:bodyPr vert="horz" lIns="407557" tIns="203779" rIns="407557" bIns="203779" rtlCol="0" anchor="ctr"/>
          <a:lstStyle>
            <a:lvl1pPr algn="r">
              <a:defRPr sz="5300">
                <a:solidFill>
                  <a:schemeClr val="tx1">
                    <a:tint val="75000"/>
                  </a:schemeClr>
                </a:solidFill>
              </a:defRPr>
            </a:lvl1pPr>
          </a:lstStyle>
          <a:p>
            <a:fld id="{7B42E111-C3E8-4646-B65D-D3CD82F07F2A}" type="slidenum">
              <a:rPr lang="en-US" smtClean="0"/>
              <a:t>‹#›</a:t>
            </a:fld>
            <a:endParaRPr lang="en-US"/>
          </a:p>
        </p:txBody>
      </p:sp>
    </p:spTree>
    <p:extLst>
      <p:ext uri="{BB962C8B-B14F-4D97-AF65-F5344CB8AC3E}">
        <p14:creationId xmlns:p14="http://schemas.microsoft.com/office/powerpoint/2010/main" val="16886614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37786" rtl="0" eaLnBrk="1" latinLnBrk="0" hangingPunct="1">
        <a:spcBef>
          <a:spcPct val="0"/>
        </a:spcBef>
        <a:buNone/>
        <a:defRPr sz="19600" kern="1200">
          <a:solidFill>
            <a:schemeClr val="tx1"/>
          </a:solidFill>
          <a:latin typeface="+mj-lt"/>
          <a:ea typeface="+mj-ea"/>
          <a:cs typeface="+mj-cs"/>
        </a:defRPr>
      </a:lvl1pPr>
    </p:titleStyle>
    <p:bodyStyle>
      <a:lvl1pPr marL="1528340" indent="-1528340" algn="l" defTabSz="2037786" rtl="0" eaLnBrk="1" latinLnBrk="0" hangingPunct="1">
        <a:spcBef>
          <a:spcPct val="20000"/>
        </a:spcBef>
        <a:buFont typeface="Arial"/>
        <a:buChar char="•"/>
        <a:defRPr sz="14300" kern="1200">
          <a:solidFill>
            <a:schemeClr val="tx1"/>
          </a:solidFill>
          <a:latin typeface="+mn-lt"/>
          <a:ea typeface="+mn-ea"/>
          <a:cs typeface="+mn-cs"/>
        </a:defRPr>
      </a:lvl1pPr>
      <a:lvl2pPr marL="3311402" indent="-1273616" algn="l" defTabSz="2037786" rtl="0" eaLnBrk="1" latinLnBrk="0" hangingPunct="1">
        <a:spcBef>
          <a:spcPct val="20000"/>
        </a:spcBef>
        <a:buFont typeface="Arial"/>
        <a:buChar char="–"/>
        <a:defRPr sz="12500" kern="1200">
          <a:solidFill>
            <a:schemeClr val="tx1"/>
          </a:solidFill>
          <a:latin typeface="+mn-lt"/>
          <a:ea typeface="+mn-ea"/>
          <a:cs typeface="+mn-cs"/>
        </a:defRPr>
      </a:lvl2pPr>
      <a:lvl3pPr marL="5094465" indent="-1018893" algn="l" defTabSz="2037786" rtl="0" eaLnBrk="1" latinLnBrk="0" hangingPunct="1">
        <a:spcBef>
          <a:spcPct val="20000"/>
        </a:spcBef>
        <a:buFont typeface="Arial"/>
        <a:buChar char="•"/>
        <a:defRPr sz="10700" kern="1200">
          <a:solidFill>
            <a:schemeClr val="tx1"/>
          </a:solidFill>
          <a:latin typeface="+mn-lt"/>
          <a:ea typeface="+mn-ea"/>
          <a:cs typeface="+mn-cs"/>
        </a:defRPr>
      </a:lvl3pPr>
      <a:lvl4pPr marL="7132251" indent="-1018893" algn="l" defTabSz="2037786" rtl="0" eaLnBrk="1" latinLnBrk="0" hangingPunct="1">
        <a:spcBef>
          <a:spcPct val="20000"/>
        </a:spcBef>
        <a:buFont typeface="Arial"/>
        <a:buChar char="–"/>
        <a:defRPr sz="8900" kern="1200">
          <a:solidFill>
            <a:schemeClr val="tx1"/>
          </a:solidFill>
          <a:latin typeface="+mn-lt"/>
          <a:ea typeface="+mn-ea"/>
          <a:cs typeface="+mn-cs"/>
        </a:defRPr>
      </a:lvl4pPr>
      <a:lvl5pPr marL="9170038" indent="-1018893" algn="l" defTabSz="2037786" rtl="0" eaLnBrk="1" latinLnBrk="0" hangingPunct="1">
        <a:spcBef>
          <a:spcPct val="20000"/>
        </a:spcBef>
        <a:buFont typeface="Arial"/>
        <a:buChar char="»"/>
        <a:defRPr sz="8900" kern="1200">
          <a:solidFill>
            <a:schemeClr val="tx1"/>
          </a:solidFill>
          <a:latin typeface="+mn-lt"/>
          <a:ea typeface="+mn-ea"/>
          <a:cs typeface="+mn-cs"/>
        </a:defRPr>
      </a:lvl5pPr>
      <a:lvl6pPr marL="11207824" indent="-1018893" algn="l" defTabSz="2037786" rtl="0" eaLnBrk="1" latinLnBrk="0" hangingPunct="1">
        <a:spcBef>
          <a:spcPct val="20000"/>
        </a:spcBef>
        <a:buFont typeface="Arial"/>
        <a:buChar char="•"/>
        <a:defRPr sz="8900" kern="1200">
          <a:solidFill>
            <a:schemeClr val="tx1"/>
          </a:solidFill>
          <a:latin typeface="+mn-lt"/>
          <a:ea typeface="+mn-ea"/>
          <a:cs typeface="+mn-cs"/>
        </a:defRPr>
      </a:lvl6pPr>
      <a:lvl7pPr marL="13245610" indent="-1018893" algn="l" defTabSz="2037786" rtl="0" eaLnBrk="1" latinLnBrk="0" hangingPunct="1">
        <a:spcBef>
          <a:spcPct val="20000"/>
        </a:spcBef>
        <a:buFont typeface="Arial"/>
        <a:buChar char="•"/>
        <a:defRPr sz="8900" kern="1200">
          <a:solidFill>
            <a:schemeClr val="tx1"/>
          </a:solidFill>
          <a:latin typeface="+mn-lt"/>
          <a:ea typeface="+mn-ea"/>
          <a:cs typeface="+mn-cs"/>
        </a:defRPr>
      </a:lvl7pPr>
      <a:lvl8pPr marL="15283396" indent="-1018893" algn="l" defTabSz="2037786" rtl="0" eaLnBrk="1" latinLnBrk="0" hangingPunct="1">
        <a:spcBef>
          <a:spcPct val="20000"/>
        </a:spcBef>
        <a:buFont typeface="Arial"/>
        <a:buChar char="•"/>
        <a:defRPr sz="8900" kern="1200">
          <a:solidFill>
            <a:schemeClr val="tx1"/>
          </a:solidFill>
          <a:latin typeface="+mn-lt"/>
          <a:ea typeface="+mn-ea"/>
          <a:cs typeface="+mn-cs"/>
        </a:defRPr>
      </a:lvl8pPr>
      <a:lvl9pPr marL="17321182" indent="-1018893" algn="l" defTabSz="2037786" rtl="0" eaLnBrk="1" latinLnBrk="0" hangingPunct="1">
        <a:spcBef>
          <a:spcPct val="20000"/>
        </a:spcBef>
        <a:buFont typeface="Arial"/>
        <a:buChar char="•"/>
        <a:defRPr sz="8900" kern="1200">
          <a:solidFill>
            <a:schemeClr val="tx1"/>
          </a:solidFill>
          <a:latin typeface="+mn-lt"/>
          <a:ea typeface="+mn-ea"/>
          <a:cs typeface="+mn-cs"/>
        </a:defRPr>
      </a:lvl9pPr>
    </p:bodyStyle>
    <p:other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9.tiff"/><Relationship Id="rId20" Type="http://schemas.openxmlformats.org/officeDocument/2006/relationships/image" Target="../media/image16.jpg"/><Relationship Id="rId10" Type="http://schemas.openxmlformats.org/officeDocument/2006/relationships/image" Target="../media/image10.tiff"/><Relationship Id="rId11" Type="http://schemas.openxmlformats.org/officeDocument/2006/relationships/image" Target="../media/image11.tiff"/><Relationship Id="rId12" Type="http://schemas.openxmlformats.org/officeDocument/2006/relationships/image" Target="../media/image12.emf"/><Relationship Id="rId13" Type="http://schemas.openxmlformats.org/officeDocument/2006/relationships/image" Target="../media/image13.emf"/><Relationship Id="rId14" Type="http://schemas.openxmlformats.org/officeDocument/2006/relationships/oleObject" Target="../embeddings/oleObject1.bin"/><Relationship Id="rId15" Type="http://schemas.openxmlformats.org/officeDocument/2006/relationships/image" Target="../media/image1.emf"/><Relationship Id="rId16" Type="http://schemas.openxmlformats.org/officeDocument/2006/relationships/oleObject" Target="../embeddings/oleObject2.bin"/><Relationship Id="rId17" Type="http://schemas.openxmlformats.org/officeDocument/2006/relationships/image" Target="../media/image2.emf"/><Relationship Id="rId18" Type="http://schemas.openxmlformats.org/officeDocument/2006/relationships/image" Target="../media/image14.gif"/><Relationship Id="rId19" Type="http://schemas.openxmlformats.org/officeDocument/2006/relationships/image" Target="../media/image15.png"/><Relationship Id="rId1" Type="http://schemas.openxmlformats.org/officeDocument/2006/relationships/vmlDrawing" Target="../drawings/vmlDrawing1.vml"/><Relationship Id="rId2" Type="http://schemas.openxmlformats.org/officeDocument/2006/relationships/slideLayout" Target="../slideLayouts/slideLayout7.xml"/><Relationship Id="rId3" Type="http://schemas.openxmlformats.org/officeDocument/2006/relationships/image" Target="../media/image3.emf"/><Relationship Id="rId4" Type="http://schemas.openxmlformats.org/officeDocument/2006/relationships/image" Target="../media/image4.jpg"/><Relationship Id="rId5" Type="http://schemas.openxmlformats.org/officeDocument/2006/relationships/image" Target="../media/image5.emf"/><Relationship Id="rId6" Type="http://schemas.openxmlformats.org/officeDocument/2006/relationships/image" Target="../media/image6.jpg"/><Relationship Id="rId7" Type="http://schemas.openxmlformats.org/officeDocument/2006/relationships/image" Target="../media/image7.png"/><Relationship Id="rId8"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20455666" y="19242276"/>
            <a:ext cx="17447882" cy="8297512"/>
          </a:xfrm>
          <a:prstGeom prst="rect">
            <a:avLst/>
          </a:prstGeom>
          <a:solidFill>
            <a:srgbClr val="1F497D"/>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Rectangle 29"/>
          <p:cNvSpPr/>
          <p:nvPr/>
        </p:nvSpPr>
        <p:spPr>
          <a:xfrm>
            <a:off x="20457681" y="4183125"/>
            <a:ext cx="17447882" cy="14921237"/>
          </a:xfrm>
          <a:prstGeom prst="rect">
            <a:avLst/>
          </a:prstGeom>
          <a:solidFill>
            <a:srgbClr val="1F497D"/>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APPSS_ALFALFA_vsys.pdf"/>
          <p:cNvPicPr>
            <a:picLocks noChangeAspect="1"/>
          </p:cNvPicPr>
          <p:nvPr/>
        </p:nvPicPr>
        <p:blipFill rotWithShape="1">
          <a:blip r:embed="rId3">
            <a:extLst>
              <a:ext uri="{28A0092B-C50C-407E-A947-70E740481C1C}">
                <a14:useLocalDpi xmlns:a14="http://schemas.microsoft.com/office/drawing/2010/main" val="0"/>
              </a:ext>
            </a:extLst>
          </a:blip>
          <a:srcRect l="5833" r="6458"/>
          <a:stretch/>
        </p:blipFill>
        <p:spPr>
          <a:xfrm>
            <a:off x="20783741" y="12539695"/>
            <a:ext cx="16826468" cy="6367766"/>
          </a:xfrm>
          <a:prstGeom prst="rect">
            <a:avLst/>
          </a:prstGeom>
        </p:spPr>
      </p:pic>
      <p:pic>
        <p:nvPicPr>
          <p:cNvPr id="2" name="Picture 1" descr="322531.aspx.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775992" y="23823483"/>
            <a:ext cx="3601344" cy="3570179"/>
          </a:xfrm>
          <a:prstGeom prst="rect">
            <a:avLst/>
          </a:prstGeom>
        </p:spPr>
      </p:pic>
      <p:pic>
        <p:nvPicPr>
          <p:cNvPr id="13" name="Picture 12" descr="APPSS_AGC.pdf"/>
          <p:cNvPicPr>
            <a:picLocks noChangeAspect="1"/>
          </p:cNvPicPr>
          <p:nvPr/>
        </p:nvPicPr>
        <p:blipFill rotWithShape="1">
          <a:blip r:embed="rId5">
            <a:extLst>
              <a:ext uri="{28A0092B-C50C-407E-A947-70E740481C1C}">
                <a14:useLocalDpi xmlns:a14="http://schemas.microsoft.com/office/drawing/2010/main" val="0"/>
              </a:ext>
            </a:extLst>
          </a:blip>
          <a:srcRect l="5836" r="6414"/>
          <a:stretch/>
        </p:blipFill>
        <p:spPr>
          <a:xfrm>
            <a:off x="20775992" y="4363390"/>
            <a:ext cx="16848327" cy="6354901"/>
          </a:xfrm>
          <a:prstGeom prst="rect">
            <a:avLst/>
          </a:prstGeom>
        </p:spPr>
      </p:pic>
      <p:pic>
        <p:nvPicPr>
          <p:cNvPr id="16" name="Picture 15" descr="S025619.9.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775992" y="20155481"/>
            <a:ext cx="3601344" cy="3555166"/>
          </a:xfrm>
          <a:prstGeom prst="rect">
            <a:avLst/>
          </a:prstGeom>
        </p:spPr>
      </p:pic>
      <p:pic>
        <p:nvPicPr>
          <p:cNvPr id="39" name="Picture 38" descr="upper_right.png"/>
          <p:cNvPicPr>
            <a:picLocks noChangeAspect="1"/>
          </p:cNvPicPr>
          <p:nvPr/>
        </p:nvPicPr>
        <p:blipFill rotWithShape="1">
          <a:blip r:embed="rId7">
            <a:extLst>
              <a:ext uri="{28A0092B-C50C-407E-A947-70E740481C1C}">
                <a14:useLocalDpi xmlns:a14="http://schemas.microsoft.com/office/drawing/2010/main" val="0"/>
              </a:ext>
            </a:extLst>
          </a:blip>
          <a:srcRect l="940" r="3384"/>
          <a:stretch/>
        </p:blipFill>
        <p:spPr>
          <a:xfrm>
            <a:off x="24810905" y="23823483"/>
            <a:ext cx="5496527" cy="3570179"/>
          </a:xfrm>
          <a:prstGeom prst="rect">
            <a:avLst/>
          </a:prstGeom>
        </p:spPr>
      </p:pic>
      <p:pic>
        <p:nvPicPr>
          <p:cNvPr id="40" name="Picture 39" descr="bottom_right.png"/>
          <p:cNvPicPr>
            <a:picLocks noChangeAspect="1"/>
          </p:cNvPicPr>
          <p:nvPr/>
        </p:nvPicPr>
        <p:blipFill rotWithShape="1">
          <a:blip r:embed="rId8">
            <a:extLst>
              <a:ext uri="{28A0092B-C50C-407E-A947-70E740481C1C}">
                <a14:useLocalDpi xmlns:a14="http://schemas.microsoft.com/office/drawing/2010/main" val="0"/>
              </a:ext>
            </a:extLst>
          </a:blip>
          <a:srcRect l="537" r="340" b="837"/>
          <a:stretch/>
        </p:blipFill>
        <p:spPr>
          <a:xfrm>
            <a:off x="24810905" y="20155482"/>
            <a:ext cx="5496527" cy="3555165"/>
          </a:xfrm>
          <a:prstGeom prst="rect">
            <a:avLst/>
          </a:prstGeom>
        </p:spPr>
      </p:pic>
      <p:sp>
        <p:nvSpPr>
          <p:cNvPr id="17" name="TextBox 16">
            <a:extLst>
              <a:ext uri="{FF2B5EF4-FFF2-40B4-BE49-F238E27FC236}">
                <a16:creationId xmlns="" xmlns:a16="http://schemas.microsoft.com/office/drawing/2014/main" id="{185AE125-3418-4ED3-8EE6-15FF090C5C91}"/>
              </a:ext>
            </a:extLst>
          </p:cNvPr>
          <p:cNvSpPr txBox="1"/>
          <p:nvPr/>
        </p:nvSpPr>
        <p:spPr>
          <a:xfrm>
            <a:off x="20775992" y="10855665"/>
            <a:ext cx="16848327" cy="1569660"/>
          </a:xfrm>
          <a:prstGeom prst="rect">
            <a:avLst/>
          </a:prstGeom>
          <a:solidFill>
            <a:schemeClr val="bg1"/>
          </a:solidFill>
        </p:spPr>
        <p:txBody>
          <a:bodyPr wrap="square" rtlCol="0">
            <a:spAutoFit/>
          </a:bodyPr>
          <a:lstStyle/>
          <a:p>
            <a:r>
              <a:rPr lang="en-US" sz="2400" b="1" dirty="0">
                <a:latin typeface="Times New Roman" panose="02020603050405020304" pitchFamily="18" charset="0"/>
                <a:cs typeface="Times New Roman" panose="02020603050405020304" pitchFamily="18" charset="0"/>
              </a:rPr>
              <a:t>Figure 6 (Above)</a:t>
            </a:r>
            <a:r>
              <a:rPr lang="en-US" sz="2400" dirty="0">
                <a:latin typeface="Times New Roman" panose="02020603050405020304" pitchFamily="18" charset="0"/>
                <a:cs typeface="Times New Roman" panose="02020603050405020304" pitchFamily="18" charset="0"/>
              </a:rPr>
              <a:t>: The distribution of sources on the sky in the region of the PPS. In green are the AGC and ALFALFA sources, while the APPSS Declination Strip 35 targets are shown in red and blue. Red denotes a tentative HI-source detection and blue denotes a non-detection. </a:t>
            </a:r>
            <a:r>
              <a:rPr lang="en-US" sz="2400" b="1" dirty="0">
                <a:latin typeface="Times New Roman" panose="02020603050405020304" pitchFamily="18" charset="0"/>
                <a:cs typeface="Times New Roman" panose="02020603050405020304" pitchFamily="18" charset="0"/>
              </a:rPr>
              <a:t>Figure 7 (Below)</a:t>
            </a:r>
            <a:r>
              <a:rPr lang="en-US" sz="2400" dirty="0">
                <a:latin typeface="Times New Roman" panose="02020603050405020304" pitchFamily="18" charset="0"/>
                <a:cs typeface="Times New Roman" panose="02020603050405020304" pitchFamily="18" charset="0"/>
              </a:rPr>
              <a:t>: The systemic velocity of HI-sources plotted as a function of RA. APPSS Declination Strip 35 sources are shown in red, while ALFALFA sources are shown in grey. The main filament of the PPS can be seen around +5,000 km/s.</a:t>
            </a:r>
          </a:p>
        </p:txBody>
      </p:sp>
      <p:sp>
        <p:nvSpPr>
          <p:cNvPr id="36" name="TextBox 35">
            <a:extLst>
              <a:ext uri="{FF2B5EF4-FFF2-40B4-BE49-F238E27FC236}">
                <a16:creationId xmlns="" xmlns:a16="http://schemas.microsoft.com/office/drawing/2014/main" id="{70CC5963-8200-4A30-9AFA-83583FB97000}"/>
              </a:ext>
            </a:extLst>
          </p:cNvPr>
          <p:cNvSpPr txBox="1"/>
          <p:nvPr/>
        </p:nvSpPr>
        <p:spPr>
          <a:xfrm>
            <a:off x="30750969" y="20155482"/>
            <a:ext cx="6873350" cy="3046988"/>
          </a:xfrm>
          <a:prstGeom prst="rect">
            <a:avLst/>
          </a:prstGeom>
          <a:solidFill>
            <a:srgbClr val="FFFFFF"/>
          </a:solid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Figure 8 (left) </a:t>
            </a:r>
            <a:r>
              <a:rPr lang="en-US" sz="2400" dirty="0" smtClean="0">
                <a:latin typeface="Times New Roman" panose="02020603050405020304" pitchFamily="18" charset="0"/>
                <a:cs typeface="Times New Roman" panose="02020603050405020304" pitchFamily="18" charset="0"/>
              </a:rPr>
              <a:t>shows an SDSS image of the interesting source identified in the Declination </a:t>
            </a:r>
            <a:r>
              <a:rPr lang="en-US" sz="2400" dirty="0">
                <a:latin typeface="Times New Roman" panose="02020603050405020304" pitchFamily="18" charset="0"/>
                <a:cs typeface="Times New Roman" panose="02020603050405020304" pitchFamily="18" charset="0"/>
              </a:rPr>
              <a:t>S</a:t>
            </a:r>
            <a:r>
              <a:rPr lang="en-US" sz="2400" dirty="0" smtClean="0">
                <a:latin typeface="Times New Roman" panose="02020603050405020304" pitchFamily="18" charset="0"/>
                <a:cs typeface="Times New Roman" panose="02020603050405020304" pitchFamily="18" charset="0"/>
              </a:rPr>
              <a:t>trip 35 sample. </a:t>
            </a:r>
          </a:p>
          <a:p>
            <a:r>
              <a:rPr lang="en-US" sz="2400" b="1" dirty="0" smtClean="0">
                <a:latin typeface="Times New Roman" panose="02020603050405020304" pitchFamily="18" charset="0"/>
                <a:cs typeface="Times New Roman" panose="02020603050405020304" pitchFamily="18" charset="0"/>
              </a:rPr>
              <a:t>Figure 9 (right) </a:t>
            </a:r>
            <a:r>
              <a:rPr lang="en-US" sz="2400" dirty="0" smtClean="0">
                <a:latin typeface="Times New Roman" panose="02020603050405020304" pitchFamily="18" charset="0"/>
                <a:cs typeface="Times New Roman" panose="02020603050405020304" pitchFamily="18" charset="0"/>
              </a:rPr>
              <a:t>displays spectra in which there </a:t>
            </a:r>
            <a:r>
              <a:rPr lang="en-US" sz="2400" dirty="0">
                <a:latin typeface="Times New Roman" panose="02020603050405020304" pitchFamily="18" charset="0"/>
                <a:cs typeface="Times New Roman" panose="02020603050405020304" pitchFamily="18" charset="0"/>
              </a:rPr>
              <a:t>seems to be multiple detections in the sample. Most of the </a:t>
            </a:r>
            <a:r>
              <a:rPr lang="en-US" sz="2400" dirty="0" smtClean="0">
                <a:latin typeface="Times New Roman" panose="02020603050405020304" pitchFamily="18" charset="0"/>
                <a:cs typeface="Times New Roman" panose="02020603050405020304" pitchFamily="18" charset="0"/>
              </a:rPr>
              <a:t>detections from Declination Strip 35 </a:t>
            </a:r>
            <a:r>
              <a:rPr lang="en-US" sz="2400" dirty="0">
                <a:latin typeface="Times New Roman" panose="02020603050405020304" pitchFamily="18" charset="0"/>
                <a:cs typeface="Times New Roman" panose="02020603050405020304" pitchFamily="18" charset="0"/>
              </a:rPr>
              <a:t>had one clear signal to measure. The peak nearest 7000 km/s could be harmonic beeper interference</a:t>
            </a:r>
            <a:r>
              <a:rPr lang="en-US" sz="2400" dirty="0" smtClean="0">
                <a:latin typeface="Times New Roman" panose="02020603050405020304" pitchFamily="18" charset="0"/>
                <a:cs typeface="Times New Roman" panose="02020603050405020304" pitchFamily="18" charset="0"/>
              </a:rPr>
              <a:t>.</a:t>
            </a:r>
          </a:p>
        </p:txBody>
      </p:sp>
      <p:sp>
        <p:nvSpPr>
          <p:cNvPr id="42" name="TextBox 41">
            <a:extLst>
              <a:ext uri="{FF2B5EF4-FFF2-40B4-BE49-F238E27FC236}">
                <a16:creationId xmlns="" xmlns:a16="http://schemas.microsoft.com/office/drawing/2014/main" id="{5800FE4B-D077-43FF-B6E4-5C29FEAF34EC}"/>
              </a:ext>
            </a:extLst>
          </p:cNvPr>
          <p:cNvSpPr txBox="1"/>
          <p:nvPr/>
        </p:nvSpPr>
        <p:spPr>
          <a:xfrm>
            <a:off x="30750970" y="23823483"/>
            <a:ext cx="6859239" cy="3416320"/>
          </a:xfrm>
          <a:prstGeom prst="rect">
            <a:avLst/>
          </a:prstGeom>
          <a:solidFill>
            <a:srgbClr val="FFFFFF"/>
          </a:solid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Figure 10 (left) </a:t>
            </a:r>
            <a:r>
              <a:rPr lang="en-US" sz="2400" dirty="0" smtClean="0">
                <a:latin typeface="Times New Roman" panose="02020603050405020304" pitchFamily="18" charset="0"/>
                <a:cs typeface="Times New Roman" panose="02020603050405020304" pitchFamily="18" charset="0"/>
              </a:rPr>
              <a:t>contains an SDSS image of another interesting source</a:t>
            </a:r>
            <a:r>
              <a:rPr lang="en-US" sz="2400" dirty="0">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The sample is very faint, and demonstrates the difficulty in determining the morphological classification of a galaxy. </a:t>
            </a:r>
            <a:endParaRPr lang="en-US" sz="2400" dirty="0">
              <a:latin typeface="Times New Roman" panose="02020603050405020304" pitchFamily="18" charset="0"/>
              <a:cs typeface="Times New Roman" panose="02020603050405020304" pitchFamily="18" charset="0"/>
            </a:endParaRPr>
          </a:p>
          <a:p>
            <a:r>
              <a:rPr lang="en-US" sz="2400" b="1" dirty="0" smtClean="0">
                <a:latin typeface="Times New Roman" panose="02020603050405020304" pitchFamily="18" charset="0"/>
                <a:cs typeface="Times New Roman" panose="02020603050405020304" pitchFamily="18" charset="0"/>
              </a:rPr>
              <a:t>Figure 11 (right) </a:t>
            </a:r>
            <a:r>
              <a:rPr lang="en-US" sz="2400" dirty="0" smtClean="0">
                <a:latin typeface="Times New Roman" panose="02020603050405020304" pitchFamily="18" charset="0"/>
                <a:cs typeface="Times New Roman" panose="02020603050405020304" pitchFamily="18" charset="0"/>
              </a:rPr>
              <a:t>is </a:t>
            </a:r>
            <a:r>
              <a:rPr lang="en-US" sz="2400" smtClean="0">
                <a:latin typeface="Times New Roman" panose="02020603050405020304" pitchFamily="18" charset="0"/>
                <a:cs typeface="Times New Roman" panose="02020603050405020304" pitchFamily="18" charset="0"/>
              </a:rPr>
              <a:t>a </a:t>
            </a:r>
            <a:r>
              <a:rPr lang="en-US" sz="2400" smtClean="0">
                <a:latin typeface="Times New Roman" panose="02020603050405020304" pitchFamily="18" charset="0"/>
                <a:cs typeface="Times New Roman" panose="02020603050405020304" pitchFamily="18" charset="0"/>
              </a:rPr>
              <a:t>galaxy </a:t>
            </a:r>
            <a:r>
              <a:rPr lang="en-US" sz="2400" dirty="0" smtClean="0">
                <a:latin typeface="Times New Roman" panose="02020603050405020304" pitchFamily="18" charset="0"/>
                <a:cs typeface="Times New Roman" panose="02020603050405020304" pitchFamily="18" charset="0"/>
              </a:rPr>
              <a:t>that </a:t>
            </a:r>
            <a:r>
              <a:rPr lang="en-US" sz="2400" dirty="0">
                <a:latin typeface="Times New Roman" panose="02020603050405020304" pitchFamily="18" charset="0"/>
                <a:cs typeface="Times New Roman" panose="02020603050405020304" pitchFamily="18" charset="0"/>
              </a:rPr>
              <a:t>has a prominent signal peaking around 5000 km/s</a:t>
            </a:r>
            <a:r>
              <a:rPr lang="en-US" sz="2400" dirty="0" smtClean="0">
                <a:latin typeface="Times New Roman" panose="02020603050405020304" pitchFamily="18" charset="0"/>
                <a:cs typeface="Times New Roman" panose="02020603050405020304" pitchFamily="18" charset="0"/>
              </a:rPr>
              <a:t>, even thought the galaxy is very faint. It </a:t>
            </a:r>
            <a:r>
              <a:rPr lang="en-US" sz="2400" dirty="0">
                <a:latin typeface="Times New Roman" panose="02020603050405020304" pitchFamily="18" charset="0"/>
                <a:cs typeface="Times New Roman" panose="02020603050405020304" pitchFamily="18" charset="0"/>
              </a:rPr>
              <a:t>was difficult to determine whether </a:t>
            </a:r>
            <a:r>
              <a:rPr lang="en-US" sz="2400" dirty="0" smtClean="0">
                <a:latin typeface="Times New Roman" panose="02020603050405020304" pitchFamily="18" charset="0"/>
                <a:cs typeface="Times New Roman" panose="02020603050405020304" pitchFamily="18" charset="0"/>
              </a:rPr>
              <a:t>the HI emission line </a:t>
            </a:r>
            <a:r>
              <a:rPr lang="en-US" sz="2400" dirty="0">
                <a:latin typeface="Times New Roman" panose="02020603050405020304" pitchFamily="18" charset="0"/>
                <a:cs typeface="Times New Roman" panose="02020603050405020304" pitchFamily="18" charset="0"/>
              </a:rPr>
              <a:t>required a gaussian or 2</a:t>
            </a:r>
            <a:r>
              <a:rPr lang="en-US" sz="2400" dirty="0" smtClean="0">
                <a:latin typeface="Times New Roman" panose="02020603050405020304" pitchFamily="18" charset="0"/>
                <a:cs typeface="Times New Roman" panose="02020603050405020304" pitchFamily="18" charset="0"/>
              </a:rPr>
              <a:t>-</a:t>
            </a:r>
            <a:r>
              <a:rPr lang="en-US" sz="2400" dirty="0">
                <a:latin typeface="Times New Roman" panose="02020603050405020304" pitchFamily="18" charset="0"/>
                <a:cs typeface="Times New Roman" panose="02020603050405020304" pitchFamily="18" charset="0"/>
              </a:rPr>
              <a:t>horned fit</a:t>
            </a:r>
            <a:r>
              <a:rPr lang="en-US" sz="2400" dirty="0" smtClean="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p:txBody>
      </p:sp>
      <p:sp>
        <p:nvSpPr>
          <p:cNvPr id="41" name="Rectangle 40">
            <a:extLst>
              <a:ext uri="{FF2B5EF4-FFF2-40B4-BE49-F238E27FC236}">
                <a16:creationId xmlns="" xmlns:a16="http://schemas.microsoft.com/office/drawing/2014/main" id="{0FC91E8F-CA48-4E2F-927E-99B5B45200A3}"/>
              </a:ext>
            </a:extLst>
          </p:cNvPr>
          <p:cNvSpPr/>
          <p:nvPr/>
        </p:nvSpPr>
        <p:spPr>
          <a:xfrm>
            <a:off x="23702847" y="19160806"/>
            <a:ext cx="11001267" cy="1754320"/>
          </a:xfrm>
          <a:prstGeom prst="rect">
            <a:avLst/>
          </a:prstGeom>
        </p:spPr>
        <p:txBody>
          <a:bodyPr wrap="square" lIns="91433" tIns="45717" rIns="91433" bIns="45717">
            <a:spAutoFit/>
          </a:bodyPr>
          <a:lstStyle/>
          <a:p>
            <a:pPr algn="ctr"/>
            <a:r>
              <a:rPr lang="en-US" sz="5400" b="1" baseline="0" dirty="0" smtClean="0">
                <a:solidFill>
                  <a:schemeClr val="bg1"/>
                </a:solidFill>
                <a:latin typeface="Times New Roman"/>
                <a:cs typeface="Times New Roman"/>
              </a:rPr>
              <a:t>Interesting APPSS </a:t>
            </a:r>
            <a:r>
              <a:rPr lang="en-US" sz="5400" b="1" baseline="0" dirty="0">
                <a:solidFill>
                  <a:schemeClr val="bg1"/>
                </a:solidFill>
                <a:latin typeface="Times New Roman"/>
                <a:cs typeface="Times New Roman"/>
              </a:rPr>
              <a:t>Sources</a:t>
            </a:r>
          </a:p>
          <a:p>
            <a:pPr algn="ctr"/>
            <a:endParaRPr lang="en-US" sz="5400" dirty="0"/>
          </a:p>
        </p:txBody>
      </p:sp>
      <p:sp>
        <p:nvSpPr>
          <p:cNvPr id="51" name="Rectangle 50">
            <a:extLst>
              <a:ext uri="{FF2B5EF4-FFF2-40B4-BE49-F238E27FC236}">
                <a16:creationId xmlns="" xmlns:a16="http://schemas.microsoft.com/office/drawing/2014/main" id="{A51B5EC8-8BA5-49C9-A1E5-05F820131593}"/>
              </a:ext>
            </a:extLst>
          </p:cNvPr>
          <p:cNvSpPr/>
          <p:nvPr/>
        </p:nvSpPr>
        <p:spPr>
          <a:xfrm>
            <a:off x="20455666" y="27698150"/>
            <a:ext cx="17445867" cy="5061495"/>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 xmlns:a16="http://schemas.microsoft.com/office/drawing/2014/main" id="{F884C9F5-66D6-4EE7-85B7-51F3ACFDD7EE}"/>
              </a:ext>
            </a:extLst>
          </p:cNvPr>
          <p:cNvSpPr txBox="1"/>
          <p:nvPr/>
        </p:nvSpPr>
        <p:spPr>
          <a:xfrm>
            <a:off x="20775991" y="27825742"/>
            <a:ext cx="16848327" cy="4708982"/>
          </a:xfrm>
          <a:prstGeom prst="rect">
            <a:avLst/>
          </a:prstGeom>
          <a:solidFill>
            <a:schemeClr val="bg1"/>
          </a:solidFill>
        </p:spPr>
        <p:txBody>
          <a:bodyPr wrap="square" rtlCol="0">
            <a:spAutoFit/>
          </a:bodyPr>
          <a:lstStyle/>
          <a:p>
            <a:endParaRPr lang="en-US" sz="800" b="1" dirty="0">
              <a:solidFill>
                <a:srgbClr val="0000FF"/>
              </a:solidFill>
              <a:latin typeface="Times New Roman" panose="02020603050405020304" pitchFamily="18" charset="0"/>
              <a:cs typeface="Times New Roman" panose="02020603050405020304" pitchFamily="18" charset="0"/>
            </a:endParaRPr>
          </a:p>
          <a:p>
            <a:endParaRPr lang="en-US" sz="800" b="1" dirty="0" smtClean="0">
              <a:solidFill>
                <a:srgbClr val="0000FF"/>
              </a:solidFill>
              <a:latin typeface="Times New Roman" panose="02020603050405020304" pitchFamily="18" charset="0"/>
              <a:cs typeface="Times New Roman" panose="02020603050405020304" pitchFamily="18" charset="0"/>
            </a:endParaRPr>
          </a:p>
          <a:p>
            <a:endParaRPr lang="en-US" sz="800" b="1" dirty="0">
              <a:solidFill>
                <a:srgbClr val="0000FF"/>
              </a:solidFill>
              <a:latin typeface="Times New Roman" panose="02020603050405020304" pitchFamily="18" charset="0"/>
              <a:cs typeface="Times New Roman" panose="02020603050405020304" pitchFamily="18" charset="0"/>
            </a:endParaRPr>
          </a:p>
          <a:p>
            <a:endParaRPr lang="en-US" sz="800" b="1" dirty="0" smtClean="0">
              <a:solidFill>
                <a:srgbClr val="0000FF"/>
              </a:solidFill>
              <a:latin typeface="Times New Roman" panose="02020603050405020304" pitchFamily="18" charset="0"/>
              <a:cs typeface="Times New Roman" panose="02020603050405020304" pitchFamily="18" charset="0"/>
            </a:endParaRPr>
          </a:p>
          <a:p>
            <a:endParaRPr lang="en-US" sz="800" b="1" dirty="0" smtClean="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smtClean="0">
                <a:solidFill>
                  <a:srgbClr val="0000FF"/>
                </a:solidFill>
                <a:latin typeface="Times New Roman" panose="02020603050405020304" pitchFamily="18" charset="0"/>
                <a:cs typeface="Times New Roman" panose="02020603050405020304" pitchFamily="18" charset="0"/>
              </a:rPr>
              <a:t>The </a:t>
            </a:r>
            <a:r>
              <a:rPr lang="en-US" sz="3600" b="1" dirty="0">
                <a:solidFill>
                  <a:srgbClr val="0000FF"/>
                </a:solidFill>
                <a:latin typeface="Times New Roman" panose="02020603050405020304" pitchFamily="18" charset="0"/>
                <a:cs typeface="Times New Roman" panose="02020603050405020304" pitchFamily="18" charset="0"/>
              </a:rPr>
              <a:t>APPS </a:t>
            </a:r>
            <a:r>
              <a:rPr lang="en-US" sz="3600" b="1" dirty="0" smtClean="0">
                <a:solidFill>
                  <a:srgbClr val="0000FF"/>
                </a:solidFill>
                <a:latin typeface="Times New Roman" panose="02020603050405020304" pitchFamily="18" charset="0"/>
                <a:cs typeface="Times New Roman" panose="02020603050405020304" pitchFamily="18" charset="0"/>
              </a:rPr>
              <a:t>Survey </a:t>
            </a:r>
            <a:r>
              <a:rPr lang="en-US" sz="3600" b="1" dirty="0">
                <a:solidFill>
                  <a:srgbClr val="0000FF"/>
                </a:solidFill>
                <a:latin typeface="Times New Roman" panose="02020603050405020304" pitchFamily="18" charset="0"/>
                <a:cs typeface="Times New Roman" panose="02020603050405020304" pitchFamily="18" charset="0"/>
              </a:rPr>
              <a:t>will continue to use available HI spectra to measure the </a:t>
            </a:r>
            <a:r>
              <a:rPr lang="en-US" sz="3600" b="1" dirty="0" err="1">
                <a:solidFill>
                  <a:srgbClr val="0000FF"/>
                </a:solidFill>
                <a:latin typeface="Times New Roman" panose="02020603050405020304" pitchFamily="18" charset="0"/>
                <a:cs typeface="Times New Roman" panose="02020603050405020304" pitchFamily="18" charset="0"/>
              </a:rPr>
              <a:t>infall</a:t>
            </a:r>
            <a:r>
              <a:rPr lang="en-US" sz="3600" b="1" dirty="0">
                <a:solidFill>
                  <a:srgbClr val="0000FF"/>
                </a:solidFill>
                <a:latin typeface="Times New Roman" panose="02020603050405020304" pitchFamily="18" charset="0"/>
                <a:cs typeface="Times New Roman" panose="02020603050405020304" pitchFamily="18" charset="0"/>
              </a:rPr>
              <a:t> velocity onto the </a:t>
            </a:r>
            <a:r>
              <a:rPr lang="en-US" sz="3600" b="1" dirty="0" smtClean="0">
                <a:solidFill>
                  <a:srgbClr val="0000FF"/>
                </a:solidFill>
                <a:latin typeface="Times New Roman" panose="02020603050405020304" pitchFamily="18" charset="0"/>
                <a:cs typeface="Times New Roman" panose="02020603050405020304" pitchFamily="18" charset="0"/>
              </a:rPr>
              <a:t>PPS. </a:t>
            </a:r>
            <a:r>
              <a:rPr lang="en-US" sz="3600" b="1" dirty="0">
                <a:solidFill>
                  <a:srgbClr val="0000FF"/>
                </a:solidFill>
                <a:latin typeface="Times New Roman" panose="02020603050405020304" pitchFamily="18" charset="0"/>
                <a:cs typeface="Times New Roman" panose="02020603050405020304" pitchFamily="18" charset="0"/>
              </a:rPr>
              <a:t>The Undergraduate ALFALFA Team </a:t>
            </a:r>
            <a:r>
              <a:rPr lang="en-US" sz="3600" b="1" dirty="0" smtClean="0">
                <a:solidFill>
                  <a:srgbClr val="0000FF"/>
                </a:solidFill>
                <a:latin typeface="Times New Roman" panose="02020603050405020304" pitchFamily="18" charset="0"/>
                <a:cs typeface="Times New Roman" panose="02020603050405020304" pitchFamily="18" charset="0"/>
              </a:rPr>
              <a:t>has </a:t>
            </a:r>
            <a:r>
              <a:rPr lang="en-US" sz="3600" b="1" dirty="0" smtClean="0">
                <a:solidFill>
                  <a:srgbClr val="0000FF"/>
                </a:solidFill>
                <a:latin typeface="Times New Roman" panose="02020603050405020304" pitchFamily="18" charset="0"/>
                <a:cs typeface="Times New Roman" panose="02020603050405020304" pitchFamily="18" charset="0"/>
              </a:rPr>
              <a:t>access to </a:t>
            </a:r>
            <a:r>
              <a:rPr lang="en-US" sz="3600" b="1" dirty="0">
                <a:solidFill>
                  <a:srgbClr val="0000FF"/>
                </a:solidFill>
                <a:latin typeface="Times New Roman" panose="02020603050405020304" pitchFamily="18" charset="0"/>
                <a:cs typeface="Times New Roman" panose="02020603050405020304" pitchFamily="18" charset="0"/>
              </a:rPr>
              <a:t>many other declination strips to </a:t>
            </a:r>
            <a:r>
              <a:rPr lang="en-US" sz="3600" b="1" dirty="0" smtClean="0">
                <a:solidFill>
                  <a:srgbClr val="0000FF"/>
                </a:solidFill>
                <a:latin typeface="Times New Roman" panose="02020603050405020304" pitchFamily="18" charset="0"/>
                <a:cs typeface="Times New Roman" panose="02020603050405020304" pitchFamily="18" charset="0"/>
              </a:rPr>
              <a:t>reduce.</a:t>
            </a:r>
            <a:endParaRPr lang="en-US" sz="3600" b="1" dirty="0" smtClean="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endParaRPr lang="en-US" sz="3600" b="1" dirty="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smtClean="0">
                <a:solidFill>
                  <a:srgbClr val="0000FF"/>
                </a:solidFill>
                <a:latin typeface="Times New Roman" panose="02020603050405020304" pitchFamily="18" charset="0"/>
                <a:cs typeface="Times New Roman" panose="02020603050405020304" pitchFamily="18" charset="0"/>
              </a:rPr>
              <a:t>The observed </a:t>
            </a:r>
            <a:r>
              <a:rPr lang="en-US" sz="3600" b="1" dirty="0" smtClean="0">
                <a:solidFill>
                  <a:srgbClr val="0000FF"/>
                </a:solidFill>
                <a:latin typeface="Times New Roman" panose="02020603050405020304" pitchFamily="18" charset="0"/>
                <a:cs typeface="Times New Roman" panose="02020603050405020304" pitchFamily="18" charset="0"/>
              </a:rPr>
              <a:t>velocity of a source consists of a Hubble </a:t>
            </a:r>
            <a:r>
              <a:rPr lang="en-US" sz="3600" b="1" dirty="0" smtClean="0">
                <a:solidFill>
                  <a:srgbClr val="0000FF"/>
                </a:solidFill>
                <a:latin typeface="Times New Roman" panose="02020603050405020304" pitchFamily="18" charset="0"/>
                <a:cs typeface="Times New Roman" panose="02020603050405020304" pitchFamily="18" charset="0"/>
              </a:rPr>
              <a:t>flow </a:t>
            </a:r>
            <a:r>
              <a:rPr lang="en-US" sz="3600" b="1" dirty="0" smtClean="0">
                <a:solidFill>
                  <a:srgbClr val="0000FF"/>
                </a:solidFill>
                <a:latin typeface="Times New Roman" panose="02020603050405020304" pitchFamily="18" charset="0"/>
                <a:cs typeface="Times New Roman" panose="02020603050405020304" pitchFamily="18" charset="0"/>
              </a:rPr>
              <a:t>velocity (expansion of the universe) and a peculiar velocity (gravitational interaction with PPS). </a:t>
            </a:r>
            <a:r>
              <a:rPr lang="en-US" sz="3600" b="1" dirty="0" smtClean="0">
                <a:solidFill>
                  <a:srgbClr val="0000FF"/>
                </a:solidFill>
                <a:latin typeface="Times New Roman" panose="02020603050405020304" pitchFamily="18" charset="0"/>
                <a:cs typeface="Times New Roman" panose="02020603050405020304" pitchFamily="18" charset="0"/>
              </a:rPr>
              <a:t>The next step will be to identify the peculiar velocity using the baryonic Tully-Fisher </a:t>
            </a:r>
            <a:r>
              <a:rPr lang="en-US" sz="3600" b="1" dirty="0" smtClean="0">
                <a:solidFill>
                  <a:srgbClr val="0000FF"/>
                </a:solidFill>
                <a:latin typeface="Times New Roman" panose="02020603050405020304" pitchFamily="18" charset="0"/>
                <a:cs typeface="Times New Roman" panose="02020603050405020304" pitchFamily="18" charset="0"/>
              </a:rPr>
              <a:t>relation.</a:t>
            </a:r>
          </a:p>
          <a:p>
            <a:pPr marL="342900" indent="-342900">
              <a:buFont typeface="Arial"/>
              <a:buChar char="•"/>
            </a:pPr>
            <a:endParaRPr lang="en-US" sz="800" b="1" dirty="0" smtClean="0">
              <a:solidFill>
                <a:srgbClr val="0000FF"/>
              </a:solidFill>
              <a:latin typeface="Times New Roman" panose="02020603050405020304" pitchFamily="18" charset="0"/>
              <a:cs typeface="Times New Roman" panose="02020603050405020304" pitchFamily="18" charset="0"/>
            </a:endParaRPr>
          </a:p>
        </p:txBody>
      </p:sp>
      <p:sp>
        <p:nvSpPr>
          <p:cNvPr id="55" name="Rectangle 54">
            <a:extLst>
              <a:ext uri="{FF2B5EF4-FFF2-40B4-BE49-F238E27FC236}">
                <a16:creationId xmlns="" xmlns:a16="http://schemas.microsoft.com/office/drawing/2014/main" id="{89548D2B-25AF-4E87-96A5-FE781054B44E}"/>
              </a:ext>
            </a:extLst>
          </p:cNvPr>
          <p:cNvSpPr/>
          <p:nvPr/>
        </p:nvSpPr>
        <p:spPr>
          <a:xfrm>
            <a:off x="23679980" y="27674143"/>
            <a:ext cx="11001267" cy="923324"/>
          </a:xfrm>
          <a:prstGeom prst="rect">
            <a:avLst/>
          </a:prstGeom>
        </p:spPr>
        <p:txBody>
          <a:bodyPr wrap="square" lIns="91433" tIns="45717" rIns="91433" bIns="45717">
            <a:spAutoFit/>
          </a:bodyPr>
          <a:lstStyle/>
          <a:p>
            <a:pPr algn="ctr"/>
            <a:r>
              <a:rPr lang="en-US" sz="5400" b="1" baseline="0" dirty="0">
                <a:latin typeface="Times New Roman"/>
                <a:cs typeface="Times New Roman"/>
              </a:rPr>
              <a:t>What’s Next For </a:t>
            </a:r>
            <a:r>
              <a:rPr lang="en-US" sz="5400" b="1" baseline="0" dirty="0" smtClean="0">
                <a:latin typeface="Times New Roman"/>
                <a:cs typeface="Times New Roman"/>
              </a:rPr>
              <a:t>APPSS</a:t>
            </a:r>
            <a:endParaRPr lang="en-US" sz="5400" b="1" baseline="0" dirty="0">
              <a:latin typeface="Times New Roman"/>
              <a:cs typeface="Times New Roman"/>
            </a:endParaRPr>
          </a:p>
        </p:txBody>
      </p:sp>
      <p:sp>
        <p:nvSpPr>
          <p:cNvPr id="3" name="Rectangle 2"/>
          <p:cNvSpPr/>
          <p:nvPr/>
        </p:nvSpPr>
        <p:spPr>
          <a:xfrm>
            <a:off x="472933" y="18110340"/>
            <a:ext cx="19705997" cy="7187184"/>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8" name="Picture 27" descr="6n copy.tif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764741" y="18254815"/>
            <a:ext cx="6213474" cy="3932258"/>
          </a:xfrm>
          <a:prstGeom prst="rect">
            <a:avLst/>
          </a:prstGeom>
        </p:spPr>
      </p:pic>
      <p:pic>
        <p:nvPicPr>
          <p:cNvPr id="37" name="Picture 36" descr="Untitled.tif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235356" y="18254814"/>
            <a:ext cx="6213474" cy="3932258"/>
          </a:xfrm>
          <a:prstGeom prst="rect">
            <a:avLst/>
          </a:prstGeom>
        </p:spPr>
      </p:pic>
      <p:pic>
        <p:nvPicPr>
          <p:cNvPr id="47" name="Picture 46" descr="2n.tif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13319" y="18259573"/>
            <a:ext cx="6213474" cy="3927499"/>
          </a:xfrm>
          <a:prstGeom prst="rect">
            <a:avLst/>
          </a:prstGeom>
        </p:spPr>
      </p:pic>
      <p:sp>
        <p:nvSpPr>
          <p:cNvPr id="31" name="Rectangle 30"/>
          <p:cNvSpPr/>
          <p:nvPr/>
        </p:nvSpPr>
        <p:spPr>
          <a:xfrm>
            <a:off x="472933" y="25437578"/>
            <a:ext cx="19705997" cy="7322067"/>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ectangle 24"/>
          <p:cNvSpPr/>
          <p:nvPr/>
        </p:nvSpPr>
        <p:spPr>
          <a:xfrm>
            <a:off x="702476" y="31380220"/>
            <a:ext cx="3909242" cy="1195465"/>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descr="flux_w50_both.pdf"/>
          <p:cNvPicPr>
            <a:picLocks noChangeAspect="1"/>
          </p:cNvPicPr>
          <p:nvPr/>
        </p:nvPicPr>
        <p:blipFill rotWithShape="1">
          <a:blip r:embed="rId12">
            <a:extLst>
              <a:ext uri="{28A0092B-C50C-407E-A947-70E740481C1C}">
                <a14:useLocalDpi xmlns:a14="http://schemas.microsoft.com/office/drawing/2010/main" val="0"/>
              </a:ext>
            </a:extLst>
          </a:blip>
          <a:srcRect r="3029"/>
          <a:stretch/>
        </p:blipFill>
        <p:spPr>
          <a:xfrm>
            <a:off x="12399689" y="25634440"/>
            <a:ext cx="7538732" cy="5182840"/>
          </a:xfrm>
          <a:prstGeom prst="rect">
            <a:avLst/>
          </a:prstGeom>
        </p:spPr>
      </p:pic>
      <p:pic>
        <p:nvPicPr>
          <p:cNvPr id="6" name="Picture 5" descr="HI_mass_dist.pdf"/>
          <p:cNvPicPr>
            <a:picLocks noChangeAspect="1"/>
          </p:cNvPicPr>
          <p:nvPr/>
        </p:nvPicPr>
        <p:blipFill rotWithShape="1">
          <a:blip r:embed="rId13">
            <a:extLst>
              <a:ext uri="{28A0092B-C50C-407E-A947-70E740481C1C}">
                <a14:useLocalDpi xmlns:a14="http://schemas.microsoft.com/office/drawing/2010/main" val="0"/>
              </a:ext>
            </a:extLst>
          </a:blip>
          <a:srcRect r="3029"/>
          <a:stretch/>
        </p:blipFill>
        <p:spPr>
          <a:xfrm>
            <a:off x="4736336" y="25634440"/>
            <a:ext cx="7538735" cy="5182840"/>
          </a:xfrm>
          <a:prstGeom prst="rect">
            <a:avLst/>
          </a:prstGeom>
        </p:spPr>
      </p:pic>
      <p:sp>
        <p:nvSpPr>
          <p:cNvPr id="7" name="TextBox 6">
            <a:extLst>
              <a:ext uri="{FF2B5EF4-FFF2-40B4-BE49-F238E27FC236}">
                <a16:creationId xmlns="" xmlns:a16="http://schemas.microsoft.com/office/drawing/2014/main" id="{74BDACCB-D33F-4C3B-8C5B-A3BEE3BFDEF5}"/>
              </a:ext>
            </a:extLst>
          </p:cNvPr>
          <p:cNvSpPr txBox="1"/>
          <p:nvPr/>
        </p:nvSpPr>
        <p:spPr>
          <a:xfrm>
            <a:off x="702476" y="25634440"/>
            <a:ext cx="3909242" cy="5632310"/>
          </a:xfrm>
          <a:prstGeom prst="rect">
            <a:avLst/>
          </a:prstGeom>
          <a:solidFill>
            <a:schemeClr val="bg1"/>
          </a:solidFill>
        </p:spPr>
        <p:txBody>
          <a:bodyPr wrap="square" rtlCol="0">
            <a:spAutoFit/>
          </a:bodyPr>
          <a:lstStyle/>
          <a:p>
            <a:r>
              <a:rPr lang="en-US" sz="2400" b="1" dirty="0">
                <a:latin typeface="Times New Roman" panose="02020603050405020304" pitchFamily="18" charset="0"/>
                <a:cs typeface="Times New Roman" panose="02020603050405020304" pitchFamily="18" charset="0"/>
              </a:rPr>
              <a:t>Figure 4 (Left) </a:t>
            </a:r>
            <a:r>
              <a:rPr lang="en-US" sz="2400" dirty="0">
                <a:latin typeface="Times New Roman" panose="02020603050405020304" pitchFamily="18" charset="0"/>
                <a:cs typeface="Times New Roman" panose="02020603050405020304" pitchFamily="18" charset="0"/>
              </a:rPr>
              <a:t>shows the log of the HI mass versus the distance to the sources from ALFALFA (grey) and APPSS Declination Strip 35 (red). The galaxy distances are determined from Hubble’s Law (using H</a:t>
            </a:r>
            <a:r>
              <a:rPr lang="en-US" sz="2400" baseline="-25000" dirty="0">
                <a:latin typeface="Times New Roman" panose="02020603050405020304" pitchFamily="18" charset="0"/>
                <a:cs typeface="Times New Roman" panose="02020603050405020304" pitchFamily="18" charset="0"/>
              </a:rPr>
              <a:t>0</a:t>
            </a:r>
            <a:r>
              <a:rPr lang="en-US" sz="2400" dirty="0">
                <a:latin typeface="Times New Roman" panose="02020603050405020304" pitchFamily="18" charset="0"/>
                <a:cs typeface="Times New Roman" panose="02020603050405020304" pitchFamily="18" charset="0"/>
              </a:rPr>
              <a:t>=70 km/s/</a:t>
            </a:r>
            <a:r>
              <a:rPr lang="en-US" sz="2400" dirty="0" err="1">
                <a:latin typeface="Times New Roman" panose="02020603050405020304" pitchFamily="18" charset="0"/>
                <a:cs typeface="Times New Roman" panose="02020603050405020304" pitchFamily="18" charset="0"/>
              </a:rPr>
              <a:t>Mpc</a:t>
            </a:r>
            <a:r>
              <a:rPr lang="en-US" sz="2400" dirty="0">
                <a:latin typeface="Times New Roman" panose="02020603050405020304" pitchFamily="18" charset="0"/>
                <a:cs typeface="Times New Roman" panose="02020603050405020304" pitchFamily="18" charset="0"/>
              </a:rPr>
              <a:t>) and the HI-mass from the relationship shown below. As expected, the longer exposures in APPSS allows for greater sensitivity to low HI-mass sources, compared to ALFALFA. </a:t>
            </a:r>
          </a:p>
        </p:txBody>
      </p:sp>
      <p:sp>
        <p:nvSpPr>
          <p:cNvPr id="9" name="TextBox 8">
            <a:extLst>
              <a:ext uri="{FF2B5EF4-FFF2-40B4-BE49-F238E27FC236}">
                <a16:creationId xmlns="" xmlns:a16="http://schemas.microsoft.com/office/drawing/2014/main" id="{02825A76-BEF5-4539-AE33-36B92643E668}"/>
              </a:ext>
            </a:extLst>
          </p:cNvPr>
          <p:cNvSpPr txBox="1"/>
          <p:nvPr/>
        </p:nvSpPr>
        <p:spPr>
          <a:xfrm>
            <a:off x="702476" y="22324771"/>
            <a:ext cx="19275740" cy="2800767"/>
          </a:xfrm>
          <a:prstGeom prst="rect">
            <a:avLst/>
          </a:prstGeom>
          <a:solidFill>
            <a:schemeClr val="bg1"/>
          </a:solidFill>
        </p:spPr>
        <p:txBody>
          <a:bodyPr wrap="square" rtlCol="0">
            <a:spAutoFit/>
          </a:bodyPr>
          <a:lstStyle/>
          <a:p>
            <a:r>
              <a:rPr lang="en-US" sz="2400" dirty="0">
                <a:latin typeface="Times New Roman" panose="02020603050405020304" pitchFamily="18" charset="0"/>
                <a:cs typeface="Times New Roman" panose="02020603050405020304" pitchFamily="18" charset="0"/>
              </a:rPr>
              <a:t>Shown above is a visual representation of the reduction/analysis process of a galaxy spectrum, where in each panel the flux density is plotted as a function of velocity (a velocity of 0 km/s corresponds to a wavelength of 21-cm). </a:t>
            </a:r>
            <a:r>
              <a:rPr lang="en-US" sz="2400" b="1" dirty="0">
                <a:latin typeface="Times New Roman" panose="02020603050405020304" pitchFamily="18" charset="0"/>
                <a:cs typeface="Times New Roman" panose="02020603050405020304" pitchFamily="18" charset="0"/>
              </a:rPr>
              <a:t>Figure 1 (left)</a:t>
            </a:r>
            <a:r>
              <a:rPr lang="en-US" sz="2400" dirty="0">
                <a:latin typeface="Times New Roman" panose="02020603050405020304" pitchFamily="18" charset="0"/>
                <a:cs typeface="Times New Roman" panose="02020603050405020304" pitchFamily="18" charset="0"/>
              </a:rPr>
              <a:t> shows the process of normalizing the spectrum by setting the baseline. In this case, the yellow regions are used to produce a polynomial fit that sets the baseline. Note we avoid the region near +4,000 km/s which corresponds to RFI during the observation. With a normalized spectrum, </a:t>
            </a:r>
            <a:r>
              <a:rPr lang="en-US" sz="2400" b="1" dirty="0">
                <a:latin typeface="Times New Roman" panose="02020603050405020304" pitchFamily="18" charset="0"/>
                <a:cs typeface="Times New Roman" panose="02020603050405020304" pitchFamily="18" charset="0"/>
              </a:rPr>
              <a:t>Figure 2 (center) </a:t>
            </a:r>
            <a:r>
              <a:rPr lang="en-US" sz="2400" dirty="0">
                <a:latin typeface="Times New Roman" panose="02020603050405020304" pitchFamily="18" charset="0"/>
                <a:cs typeface="Times New Roman" panose="02020603050405020304" pitchFamily="18" charset="0"/>
              </a:rPr>
              <a:t>shows the selection window in red of the HI-signal to be analyzed. There are two fit options to measure the emission-line properties: gaussian or 2-horned profile. </a:t>
            </a:r>
            <a:r>
              <a:rPr lang="en-US" sz="2400" b="1" dirty="0">
                <a:latin typeface="Times New Roman" panose="02020603050405020304" pitchFamily="18" charset="0"/>
                <a:cs typeface="Times New Roman" panose="02020603050405020304" pitchFamily="18" charset="0"/>
              </a:rPr>
              <a:t>Figure 3 (right) </a:t>
            </a:r>
            <a:r>
              <a:rPr lang="en-US" sz="2400" dirty="0" smtClean="0">
                <a:latin typeface="Times New Roman" panose="02020603050405020304" pitchFamily="18" charset="0"/>
                <a:cs typeface="Times New Roman" panose="02020603050405020304" pitchFamily="18" charset="0"/>
              </a:rPr>
              <a:t>displays </a:t>
            </a:r>
            <a:r>
              <a:rPr lang="en-US" sz="2400" dirty="0">
                <a:latin typeface="Times New Roman" panose="02020603050405020304" pitchFamily="18" charset="0"/>
                <a:cs typeface="Times New Roman" panose="02020603050405020304" pitchFamily="18" charset="0"/>
              </a:rPr>
              <a:t>a 2-horned profile fit, where we have manually set the left and right sides of a trapezoid (red solid lines). From this fit we estimate various properties of the emission, including the velocity centroid, the width of the line, and the integrated flux density, which are used to estimate the distance to, and HI-mass of, the source</a:t>
            </a:r>
            <a:r>
              <a:rPr lang="en-US" sz="2400" dirty="0" smtClean="0">
                <a:latin typeface="Times New Roman" panose="02020603050405020304" pitchFamily="18" charset="0"/>
                <a:cs typeface="Times New Roman" panose="02020603050405020304" pitchFamily="18" charset="0"/>
              </a:rPr>
              <a:t>.</a:t>
            </a:r>
          </a:p>
          <a:p>
            <a:endParaRPr lang="en-US" sz="800" dirty="0">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 xmlns:a16="http://schemas.microsoft.com/office/drawing/2014/main" id="{175F8E58-87D4-4BDA-A111-9FF1AA336789}"/>
              </a:ext>
            </a:extLst>
          </p:cNvPr>
          <p:cNvSpPr txBox="1"/>
          <p:nvPr/>
        </p:nvSpPr>
        <p:spPr>
          <a:xfrm>
            <a:off x="4736336" y="31006026"/>
            <a:ext cx="15241879" cy="1569660"/>
          </a:xfrm>
          <a:prstGeom prst="rect">
            <a:avLst/>
          </a:prstGeom>
          <a:solidFill>
            <a:schemeClr val="bg1"/>
          </a:solidFill>
        </p:spPr>
        <p:txBody>
          <a:bodyPr wrap="square" rtlCol="0">
            <a:spAutoFit/>
          </a:bodyPr>
          <a:lstStyle/>
          <a:p>
            <a:r>
              <a:rPr lang="en-US" sz="2400" dirty="0">
                <a:latin typeface="Times New Roman" panose="02020603050405020304" pitchFamily="18" charset="0"/>
                <a:cs typeface="Times New Roman" panose="02020603050405020304" pitchFamily="18" charset="0"/>
              </a:rPr>
              <a:t>Note the gap in the ALFALFA data (left), which is caused by RFI from the nearby airport. </a:t>
            </a:r>
            <a:r>
              <a:rPr lang="en-US" sz="2400" b="1" dirty="0">
                <a:latin typeface="Times New Roman" panose="02020603050405020304" pitchFamily="18" charset="0"/>
                <a:cs typeface="Times New Roman" panose="02020603050405020304" pitchFamily="18" charset="0"/>
              </a:rPr>
              <a:t>Figure 5 (Right) </a:t>
            </a:r>
            <a:r>
              <a:rPr lang="en-US" sz="2400" dirty="0">
                <a:latin typeface="Times New Roman" panose="02020603050405020304" pitchFamily="18" charset="0"/>
                <a:cs typeface="Times New Roman" panose="02020603050405020304" pitchFamily="18" charset="0"/>
              </a:rPr>
              <a:t>shows the integrated flux of the emission-line source as a function of line-width. Note the superior sensitivity of the Declination Strip 35 detections compared to the ALFALFA sources (the result of increased exposure time for APPSS targets</a:t>
            </a:r>
            <a:r>
              <a:rPr lang="en-US" sz="2400" dirty="0" smtClean="0">
                <a:latin typeface="Times New Roman" panose="02020603050405020304" pitchFamily="18" charset="0"/>
                <a:cs typeface="Times New Roman" panose="02020603050405020304" pitchFamily="18" charset="0"/>
              </a:rPr>
              <a:t>), giving rise to detections </a:t>
            </a:r>
            <a:r>
              <a:rPr lang="en-US" sz="2400" dirty="0">
                <a:latin typeface="Times New Roman" panose="02020603050405020304" pitchFamily="18" charset="0"/>
                <a:cs typeface="Times New Roman" panose="02020603050405020304" pitchFamily="18" charset="0"/>
              </a:rPr>
              <a:t>with much lower </a:t>
            </a:r>
            <a:r>
              <a:rPr lang="en-US" sz="2400" dirty="0" smtClean="0">
                <a:latin typeface="Times New Roman" panose="02020603050405020304" pitchFamily="18" charset="0"/>
                <a:cs typeface="Times New Roman" panose="02020603050405020304" pitchFamily="18" charset="0"/>
              </a:rPr>
              <a:t>flux values </a:t>
            </a:r>
            <a:r>
              <a:rPr lang="en-US" sz="2400" dirty="0">
                <a:latin typeface="Times New Roman" panose="02020603050405020304" pitchFamily="18" charset="0"/>
                <a:cs typeface="Times New Roman" panose="02020603050405020304" pitchFamily="18" charset="0"/>
              </a:rPr>
              <a:t>than the </a:t>
            </a:r>
            <a:r>
              <a:rPr lang="en-US" sz="2400" dirty="0" smtClean="0">
                <a:latin typeface="Times New Roman" panose="02020603050405020304" pitchFamily="18" charset="0"/>
                <a:cs typeface="Times New Roman" panose="02020603050405020304" pitchFamily="18" charset="0"/>
              </a:rPr>
              <a:t>ALFALFA </a:t>
            </a:r>
            <a:r>
              <a:rPr lang="en-US" sz="2400" dirty="0">
                <a:latin typeface="Times New Roman" panose="02020603050405020304" pitchFamily="18" charset="0"/>
                <a:cs typeface="Times New Roman" panose="02020603050405020304" pitchFamily="18" charset="0"/>
              </a:rPr>
              <a:t>catalog. </a:t>
            </a:r>
            <a:endParaRPr lang="en-US" sz="2400" b="1" dirty="0">
              <a:latin typeface="Times New Roman" panose="02020603050405020304" pitchFamily="18" charset="0"/>
              <a:cs typeface="Times New Roman" panose="02020603050405020304" pitchFamily="18" charset="0"/>
            </a:endParaRPr>
          </a:p>
        </p:txBody>
      </p:sp>
      <p:sp>
        <p:nvSpPr>
          <p:cNvPr id="10" name="Rectangle 9"/>
          <p:cNvSpPr/>
          <p:nvPr/>
        </p:nvSpPr>
        <p:spPr>
          <a:xfrm>
            <a:off x="1670050" y="18418366"/>
            <a:ext cx="469900" cy="3393029"/>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p:cNvSpPr/>
          <p:nvPr/>
        </p:nvSpPr>
        <p:spPr>
          <a:xfrm>
            <a:off x="3937000" y="18433307"/>
            <a:ext cx="946150" cy="3369733"/>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ectangle 43"/>
          <p:cNvSpPr/>
          <p:nvPr/>
        </p:nvSpPr>
        <p:spPr>
          <a:xfrm>
            <a:off x="5410200" y="18425666"/>
            <a:ext cx="692150" cy="3384674"/>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p:cNvSpPr/>
          <p:nvPr/>
        </p:nvSpPr>
        <p:spPr>
          <a:xfrm>
            <a:off x="8176146" y="18424143"/>
            <a:ext cx="469900" cy="3378897"/>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p>
          <a:p>
            <a:pPr algn="ctr"/>
            <a:endParaRPr lang="en-US" dirty="0"/>
          </a:p>
        </p:txBody>
      </p:sp>
      <p:sp>
        <p:nvSpPr>
          <p:cNvPr id="46" name="Rectangle 45"/>
          <p:cNvSpPr/>
          <p:nvPr/>
        </p:nvSpPr>
        <p:spPr>
          <a:xfrm>
            <a:off x="10443096" y="18433307"/>
            <a:ext cx="946150" cy="3377033"/>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Rectangle 47"/>
          <p:cNvSpPr/>
          <p:nvPr/>
        </p:nvSpPr>
        <p:spPr>
          <a:xfrm>
            <a:off x="11916296" y="18416844"/>
            <a:ext cx="692150" cy="3386196"/>
          </a:xfrm>
          <a:prstGeom prst="rect">
            <a:avLst/>
          </a:prstGeom>
          <a:solidFill>
            <a:srgbClr val="FFFF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Rectangle 48"/>
          <p:cNvSpPr/>
          <p:nvPr/>
        </p:nvSpPr>
        <p:spPr>
          <a:xfrm>
            <a:off x="9257463" y="18433307"/>
            <a:ext cx="1558404" cy="3200688"/>
          </a:xfrm>
          <a:prstGeom prst="rect">
            <a:avLst/>
          </a:prstGeom>
          <a:solidFill>
            <a:srgbClr val="FF0000">
              <a:alpha val="3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8" name="Straight Connector 17"/>
          <p:cNvCxnSpPr/>
          <p:nvPr/>
        </p:nvCxnSpPr>
        <p:spPr>
          <a:xfrm flipH="1" flipV="1">
            <a:off x="17240250" y="18419604"/>
            <a:ext cx="196850" cy="3391791"/>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flipV="1">
            <a:off x="16605250" y="18419604"/>
            <a:ext cx="393700" cy="3391791"/>
          </a:xfrm>
          <a:prstGeom prst="line">
            <a:avLst/>
          </a:prstGeom>
          <a:ln w="38100" cmpd="sng">
            <a:solidFill>
              <a:srgbClr val="FF0000"/>
            </a:solidFill>
          </a:ln>
        </p:spPr>
        <p:style>
          <a:lnRef idx="2">
            <a:schemeClr val="accent1"/>
          </a:lnRef>
          <a:fillRef idx="0">
            <a:schemeClr val="accent1"/>
          </a:fillRef>
          <a:effectRef idx="1">
            <a:schemeClr val="accent1"/>
          </a:effectRef>
          <a:fontRef idx="minor">
            <a:schemeClr val="tx1"/>
          </a:fontRef>
        </p:style>
      </p:cxnSp>
      <p:graphicFrame>
        <p:nvGraphicFramePr>
          <p:cNvPr id="21" name="Object 20"/>
          <p:cNvGraphicFramePr>
            <a:graphicFrameLocks noChangeAspect="1"/>
          </p:cNvGraphicFramePr>
          <p:nvPr>
            <p:extLst>
              <p:ext uri="{D42A27DB-BD31-4B8C-83A1-F6EECF244321}">
                <p14:modId xmlns:p14="http://schemas.microsoft.com/office/powerpoint/2010/main" val="1396585771"/>
              </p:ext>
            </p:extLst>
          </p:nvPr>
        </p:nvGraphicFramePr>
        <p:xfrm>
          <a:off x="930101" y="31464906"/>
          <a:ext cx="1357525" cy="436348"/>
        </p:xfrm>
        <a:graphic>
          <a:graphicData uri="http://schemas.openxmlformats.org/presentationml/2006/ole">
            <mc:AlternateContent xmlns:mc="http://schemas.openxmlformats.org/markup-compatibility/2006">
              <mc:Choice xmlns:v="urn:schemas-microsoft-com:vml" Requires="v">
                <p:oleObj spid="_x0000_s1072" name="Equation" r:id="rId14" imgW="711200" imgH="228600" progId="Equation.3">
                  <p:embed/>
                </p:oleObj>
              </mc:Choice>
              <mc:Fallback>
                <p:oleObj name="Equation" r:id="rId14" imgW="711200" imgH="228600" progId="Equation.3">
                  <p:embed/>
                  <p:pic>
                    <p:nvPicPr>
                      <p:cNvPr id="0" name=""/>
                      <p:cNvPicPr/>
                      <p:nvPr/>
                    </p:nvPicPr>
                    <p:blipFill>
                      <a:blip r:embed="rId15"/>
                      <a:stretch>
                        <a:fillRect/>
                      </a:stretch>
                    </p:blipFill>
                    <p:spPr>
                      <a:xfrm>
                        <a:off x="930101" y="31464906"/>
                        <a:ext cx="1357525" cy="436348"/>
                      </a:xfrm>
                      <a:prstGeom prst="rect">
                        <a:avLst/>
                      </a:prstGeom>
                    </p:spPr>
                  </p:pic>
                </p:oleObj>
              </mc:Fallback>
            </mc:AlternateContent>
          </a:graphicData>
        </a:graphic>
      </p:graphicFrame>
      <p:graphicFrame>
        <p:nvGraphicFramePr>
          <p:cNvPr id="22" name="Object 21"/>
          <p:cNvGraphicFramePr>
            <a:graphicFrameLocks noChangeAspect="1"/>
          </p:cNvGraphicFramePr>
          <p:nvPr>
            <p:extLst>
              <p:ext uri="{D42A27DB-BD31-4B8C-83A1-F6EECF244321}">
                <p14:modId xmlns:p14="http://schemas.microsoft.com/office/powerpoint/2010/main" val="1147544190"/>
              </p:ext>
            </p:extLst>
          </p:nvPr>
        </p:nvGraphicFramePr>
        <p:xfrm>
          <a:off x="880748" y="31862624"/>
          <a:ext cx="3097382" cy="650068"/>
        </p:xfrm>
        <a:graphic>
          <a:graphicData uri="http://schemas.openxmlformats.org/presentationml/2006/ole">
            <mc:AlternateContent xmlns:mc="http://schemas.openxmlformats.org/markup-compatibility/2006">
              <mc:Choice xmlns:v="urn:schemas-microsoft-com:vml" Requires="v">
                <p:oleObj spid="_x0000_s1073" name="Equation" r:id="rId16" imgW="2057400" imgH="431800" progId="Equation.3">
                  <p:embed/>
                </p:oleObj>
              </mc:Choice>
              <mc:Fallback>
                <p:oleObj name="Equation" r:id="rId16" imgW="2057400" imgH="431800" progId="Equation.3">
                  <p:embed/>
                  <p:pic>
                    <p:nvPicPr>
                      <p:cNvPr id="0" name=""/>
                      <p:cNvPicPr/>
                      <p:nvPr/>
                    </p:nvPicPr>
                    <p:blipFill>
                      <a:blip r:embed="rId17"/>
                      <a:stretch>
                        <a:fillRect/>
                      </a:stretch>
                    </p:blipFill>
                    <p:spPr>
                      <a:xfrm>
                        <a:off x="880748" y="31862624"/>
                        <a:ext cx="3097382" cy="650068"/>
                      </a:xfrm>
                      <a:prstGeom prst="rect">
                        <a:avLst/>
                      </a:prstGeom>
                    </p:spPr>
                  </p:pic>
                </p:oleObj>
              </mc:Fallback>
            </mc:AlternateContent>
          </a:graphicData>
        </a:graphic>
      </p:graphicFrame>
      <p:sp>
        <p:nvSpPr>
          <p:cNvPr id="27" name="Rectangle 26"/>
          <p:cNvSpPr/>
          <p:nvPr/>
        </p:nvSpPr>
        <p:spPr>
          <a:xfrm>
            <a:off x="499722" y="4183125"/>
            <a:ext cx="19679208" cy="8283169"/>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 Box 4"/>
          <p:cNvSpPr txBox="1">
            <a:spLocks noChangeArrowheads="1"/>
          </p:cNvSpPr>
          <p:nvPr/>
        </p:nvSpPr>
        <p:spPr bwMode="auto">
          <a:xfrm>
            <a:off x="2352005" y="377722"/>
            <a:ext cx="33960582" cy="3785646"/>
          </a:xfrm>
          <a:prstGeom prst="rect">
            <a:avLst/>
          </a:prstGeom>
          <a:noFill/>
          <a:ln w="28575">
            <a:noFill/>
            <a:miter lim="800000"/>
            <a:headEnd/>
            <a:tailEnd/>
          </a:ln>
          <a:effectLst/>
        </p:spPr>
        <p:txBody>
          <a:bodyPr wrap="square" lIns="91433" tIns="45717" rIns="91433" bIns="45717">
            <a:spAutoFit/>
          </a:bodyPr>
          <a:lstStyle>
            <a:lvl1pPr>
              <a:defRPr sz="4800" baseline="-25000">
                <a:solidFill>
                  <a:schemeClr val="tx1"/>
                </a:solidFill>
                <a:latin typeface="Arial" charset="0"/>
                <a:ea typeface="ＭＳ Ｐゴシック" charset="0"/>
                <a:cs typeface="ＭＳ Ｐゴシック" charset="0"/>
              </a:defRPr>
            </a:lvl1pPr>
            <a:lvl2pPr marL="37931725" indent="-37474525">
              <a:defRPr sz="4800" baseline="-25000">
                <a:solidFill>
                  <a:schemeClr val="tx1"/>
                </a:solidFill>
                <a:latin typeface="Arial" charset="0"/>
                <a:ea typeface="ＭＳ Ｐゴシック" charset="0"/>
              </a:defRPr>
            </a:lvl2pPr>
            <a:lvl3pPr>
              <a:defRPr sz="4800" baseline="-25000">
                <a:solidFill>
                  <a:schemeClr val="tx1"/>
                </a:solidFill>
                <a:latin typeface="Arial" charset="0"/>
                <a:ea typeface="ＭＳ Ｐゴシック" charset="0"/>
              </a:defRPr>
            </a:lvl3pPr>
            <a:lvl4pPr>
              <a:defRPr sz="4800" baseline="-25000">
                <a:solidFill>
                  <a:schemeClr val="tx1"/>
                </a:solidFill>
                <a:latin typeface="Arial" charset="0"/>
                <a:ea typeface="ＭＳ Ｐゴシック" charset="0"/>
              </a:defRPr>
            </a:lvl4pPr>
            <a:lvl5pPr>
              <a:defRPr sz="4800" baseline="-25000">
                <a:solidFill>
                  <a:schemeClr val="tx1"/>
                </a:solidFill>
                <a:latin typeface="Arial" charset="0"/>
                <a:ea typeface="ＭＳ Ｐゴシック" charset="0"/>
              </a:defRPr>
            </a:lvl5pPr>
            <a:lvl6pPr marL="457200" eaLnBrk="0" fontAlgn="base" hangingPunct="0">
              <a:spcBef>
                <a:spcPct val="0"/>
              </a:spcBef>
              <a:spcAft>
                <a:spcPct val="0"/>
              </a:spcAft>
              <a:defRPr sz="4800" baseline="-25000">
                <a:solidFill>
                  <a:schemeClr val="tx1"/>
                </a:solidFill>
                <a:latin typeface="Arial" charset="0"/>
                <a:ea typeface="ＭＳ Ｐゴシック" charset="0"/>
              </a:defRPr>
            </a:lvl6pPr>
            <a:lvl7pPr marL="914400" eaLnBrk="0" fontAlgn="base" hangingPunct="0">
              <a:spcBef>
                <a:spcPct val="0"/>
              </a:spcBef>
              <a:spcAft>
                <a:spcPct val="0"/>
              </a:spcAft>
              <a:defRPr sz="4800" baseline="-25000">
                <a:solidFill>
                  <a:schemeClr val="tx1"/>
                </a:solidFill>
                <a:latin typeface="Arial" charset="0"/>
                <a:ea typeface="ＭＳ Ｐゴシック" charset="0"/>
              </a:defRPr>
            </a:lvl7pPr>
            <a:lvl8pPr marL="1371600" eaLnBrk="0" fontAlgn="base" hangingPunct="0">
              <a:spcBef>
                <a:spcPct val="0"/>
              </a:spcBef>
              <a:spcAft>
                <a:spcPct val="0"/>
              </a:spcAft>
              <a:defRPr sz="4800" baseline="-25000">
                <a:solidFill>
                  <a:schemeClr val="tx1"/>
                </a:solidFill>
                <a:latin typeface="Arial" charset="0"/>
                <a:ea typeface="ＭＳ Ｐゴシック" charset="0"/>
              </a:defRPr>
            </a:lvl8pPr>
            <a:lvl9pPr marL="1828800" eaLnBrk="0" fontAlgn="base" hangingPunct="0">
              <a:spcBef>
                <a:spcPct val="0"/>
              </a:spcBef>
              <a:spcAft>
                <a:spcPct val="0"/>
              </a:spcAft>
              <a:defRPr sz="4800" baseline="-25000">
                <a:solidFill>
                  <a:schemeClr val="tx1"/>
                </a:solidFill>
                <a:latin typeface="Arial" charset="0"/>
                <a:ea typeface="ＭＳ Ｐゴシック" charset="0"/>
              </a:defRPr>
            </a:lvl9pPr>
          </a:lstStyle>
          <a:p>
            <a:pPr algn="ctr"/>
            <a:r>
              <a:rPr lang="en-US" sz="8800" b="1" baseline="0" dirty="0">
                <a:solidFill>
                  <a:srgbClr val="FF0000"/>
                </a:solidFill>
                <a:effectLst>
                  <a:outerShdw blurRad="38100" dist="38100" dir="2700000" algn="tl">
                    <a:srgbClr val="DDDDDD"/>
                  </a:outerShdw>
                </a:effectLst>
                <a:latin typeface="Times New Roman"/>
                <a:cs typeface="Times New Roman"/>
              </a:rPr>
              <a:t>The Arecibo Pisces-Perseus </a:t>
            </a:r>
            <a:r>
              <a:rPr lang="en-US" sz="8800" b="1" baseline="0" dirty="0" err="1">
                <a:solidFill>
                  <a:srgbClr val="FF0000"/>
                </a:solidFill>
                <a:effectLst>
                  <a:outerShdw blurRad="38100" dist="38100" dir="2700000" algn="tl">
                    <a:srgbClr val="DDDDDD"/>
                  </a:outerShdw>
                </a:effectLst>
                <a:latin typeface="Times New Roman"/>
                <a:cs typeface="Times New Roman"/>
              </a:rPr>
              <a:t>Supercluster</a:t>
            </a:r>
            <a:r>
              <a:rPr lang="en-US" sz="8800" b="1" baseline="0" dirty="0">
                <a:solidFill>
                  <a:srgbClr val="FF0000"/>
                </a:solidFill>
                <a:effectLst>
                  <a:outerShdw blurRad="38100" dist="38100" dir="2700000" algn="tl">
                    <a:srgbClr val="DDDDDD"/>
                  </a:outerShdw>
                </a:effectLst>
                <a:latin typeface="Times New Roman"/>
                <a:cs typeface="Times New Roman"/>
              </a:rPr>
              <a:t> Survey: Declination Strip 35</a:t>
            </a:r>
          </a:p>
          <a:p>
            <a:pPr algn="ctr"/>
            <a:r>
              <a:rPr lang="en-US" sz="5400" b="1" i="1" baseline="0" dirty="0">
                <a:solidFill>
                  <a:srgbClr val="000000"/>
                </a:solidFill>
                <a:latin typeface="Times" charset="0"/>
              </a:rPr>
              <a:t>Chelsey McMichael</a:t>
            </a:r>
            <a:r>
              <a:rPr lang="en-US" sz="5400" b="1" i="1" baseline="30000" dirty="0">
                <a:solidFill>
                  <a:srgbClr val="000000"/>
                </a:solidFill>
                <a:latin typeface="Times" charset="0"/>
              </a:rPr>
              <a:t>1</a:t>
            </a:r>
            <a:r>
              <a:rPr lang="en-US" sz="5400" b="1" i="1" baseline="0" dirty="0">
                <a:solidFill>
                  <a:srgbClr val="000000"/>
                </a:solidFill>
                <a:latin typeface="Times" charset="0"/>
              </a:rPr>
              <a:t>, J. Ribaudo</a:t>
            </a:r>
            <a:r>
              <a:rPr lang="en-US" sz="5400" b="1" i="1" baseline="30000" dirty="0">
                <a:solidFill>
                  <a:srgbClr val="000000"/>
                </a:solidFill>
                <a:latin typeface="Times" charset="0"/>
              </a:rPr>
              <a:t>1</a:t>
            </a:r>
            <a:r>
              <a:rPr lang="en-US" sz="5400" b="1" i="1" baseline="0" dirty="0">
                <a:solidFill>
                  <a:srgbClr val="000000"/>
                </a:solidFill>
                <a:latin typeface="Times" charset="0"/>
              </a:rPr>
              <a:t>, R. Koopmann</a:t>
            </a:r>
            <a:r>
              <a:rPr lang="en-US" sz="5400" b="1" i="1" baseline="30000" dirty="0">
                <a:solidFill>
                  <a:srgbClr val="000000"/>
                </a:solidFill>
                <a:latin typeface="Times" charset="0"/>
              </a:rPr>
              <a:t>2</a:t>
            </a:r>
            <a:r>
              <a:rPr lang="en-US" sz="5400" b="1" i="1" baseline="0" dirty="0">
                <a:solidFill>
                  <a:srgbClr val="000000"/>
                </a:solidFill>
                <a:latin typeface="Times" charset="0"/>
              </a:rPr>
              <a:t>,  M. Haynes</a:t>
            </a:r>
            <a:r>
              <a:rPr lang="en-US" sz="5400" b="1" i="1" baseline="30000" dirty="0">
                <a:solidFill>
                  <a:srgbClr val="000000"/>
                </a:solidFill>
                <a:latin typeface="Times" charset="0"/>
              </a:rPr>
              <a:t>3</a:t>
            </a:r>
            <a:r>
              <a:rPr lang="en-US" sz="5400" b="1" i="1" baseline="0" dirty="0">
                <a:solidFill>
                  <a:srgbClr val="000000"/>
                </a:solidFill>
                <a:latin typeface="Times" charset="0"/>
              </a:rPr>
              <a:t>, APPSS Team, Undergraduate ALFALFA Team, ALFALFA Team, </a:t>
            </a:r>
            <a:r>
              <a:rPr lang="en-US" sz="5400" b="1" i="1" baseline="30000" dirty="0">
                <a:solidFill>
                  <a:srgbClr val="000000"/>
                </a:solidFill>
                <a:latin typeface="Times" charset="0"/>
              </a:rPr>
              <a:t>1</a:t>
            </a:r>
            <a:r>
              <a:rPr lang="en-US" sz="5400" b="1" i="1" baseline="0" dirty="0">
                <a:solidFill>
                  <a:srgbClr val="000000"/>
                </a:solidFill>
                <a:latin typeface="Times" charset="0"/>
              </a:rPr>
              <a:t>Utica College, </a:t>
            </a:r>
            <a:r>
              <a:rPr lang="en-US" sz="5400" b="1" i="1" baseline="30000" dirty="0">
                <a:solidFill>
                  <a:srgbClr val="000000"/>
                </a:solidFill>
                <a:latin typeface="Times" charset="0"/>
              </a:rPr>
              <a:t>2</a:t>
            </a:r>
            <a:r>
              <a:rPr lang="en-US" sz="5400" b="1" i="1" baseline="0" dirty="0">
                <a:solidFill>
                  <a:srgbClr val="000000"/>
                </a:solidFill>
                <a:latin typeface="Times" charset="0"/>
              </a:rPr>
              <a:t>Union College,  </a:t>
            </a:r>
            <a:r>
              <a:rPr lang="en-US" sz="5400" b="1" i="1" baseline="30000" dirty="0">
                <a:solidFill>
                  <a:srgbClr val="000000"/>
                </a:solidFill>
                <a:latin typeface="Times" charset="0"/>
              </a:rPr>
              <a:t>3</a:t>
            </a:r>
            <a:r>
              <a:rPr lang="en-US" sz="5400" b="1" i="1" baseline="0" dirty="0">
                <a:solidFill>
                  <a:srgbClr val="000000"/>
                </a:solidFill>
                <a:latin typeface="Times" charset="0"/>
              </a:rPr>
              <a:t>Cornell University</a:t>
            </a:r>
          </a:p>
          <a:p>
            <a:pPr algn="ctr"/>
            <a:endParaRPr lang="en-US" sz="4400" b="1" baseline="0" dirty="0">
              <a:solidFill>
                <a:srgbClr val="000000"/>
              </a:solidFill>
              <a:effectLst>
                <a:outerShdw blurRad="38100" dist="38100" dir="2700000" algn="tl">
                  <a:srgbClr val="DDDDDD"/>
                </a:outerShdw>
              </a:effectLst>
              <a:latin typeface="Times New Roman"/>
              <a:cs typeface="Times New Roman"/>
            </a:endParaRPr>
          </a:p>
        </p:txBody>
      </p:sp>
      <p:sp>
        <p:nvSpPr>
          <p:cNvPr id="11" name="Rectangle 10"/>
          <p:cNvSpPr/>
          <p:nvPr/>
        </p:nvSpPr>
        <p:spPr bwMode="auto">
          <a:xfrm>
            <a:off x="797192" y="4404680"/>
            <a:ext cx="19086307" cy="7887639"/>
          </a:xfrm>
          <a:prstGeom prst="rect">
            <a:avLst/>
          </a:prstGeom>
          <a:solidFill>
            <a:schemeClr val="bg1"/>
          </a:solidFill>
          <a:ln w="38100" cap="flat" cmpd="sng" algn="ctr">
            <a:solidFill>
              <a:schemeClr val="bg1"/>
            </a:solidFill>
            <a:prstDash val="solid"/>
            <a:round/>
            <a:headEnd type="none" w="med" len="med"/>
            <a:tailEnd type="none" w="med" len="med"/>
          </a:ln>
          <a:effectLst/>
        </p:spPr>
        <p:txBody>
          <a:bodyPr vert="horz" wrap="square" lIns="91433" tIns="45717" rIns="91433" bIns="45717" numCol="1" rtlCol="0" anchor="t" anchorCtr="0" compatLnSpc="1">
            <a:prstTxWarp prst="textNoShape">
              <a:avLst/>
            </a:prstTxWarp>
          </a:bodyPr>
          <a:lstStyle/>
          <a:p>
            <a:pPr algn="just"/>
            <a:endParaRPr lang="en-US" sz="3600" b="1" baseline="0" dirty="0">
              <a:solidFill>
                <a:schemeClr val="accent4">
                  <a:lumMod val="10000"/>
                </a:schemeClr>
              </a:solidFill>
              <a:latin typeface="Times New Roman"/>
              <a:cs typeface="Times New Roman"/>
            </a:endParaRPr>
          </a:p>
          <a:p>
            <a:endParaRPr lang="en-US" sz="3600" b="1" baseline="0" dirty="0">
              <a:solidFill>
                <a:schemeClr val="accent4">
                  <a:lumMod val="10000"/>
                </a:schemeClr>
              </a:solidFill>
              <a:latin typeface="Times New Roman"/>
              <a:cs typeface="Times New Roman"/>
            </a:endParaRPr>
          </a:p>
          <a:p>
            <a:r>
              <a:rPr lang="en-US" sz="3600" dirty="0">
                <a:latin typeface="Times New Roman"/>
                <a:cs typeface="Times New Roman"/>
              </a:rPr>
              <a:t>The Arecibo Pisces-Perseus </a:t>
            </a:r>
            <a:r>
              <a:rPr lang="en-US" sz="3600" dirty="0" err="1">
                <a:latin typeface="Times New Roman"/>
                <a:cs typeface="Times New Roman"/>
              </a:rPr>
              <a:t>Supercluster</a:t>
            </a:r>
            <a:r>
              <a:rPr lang="en-US" sz="3600" dirty="0">
                <a:latin typeface="Times New Roman"/>
                <a:cs typeface="Times New Roman"/>
              </a:rPr>
              <a:t> Survey (APPSS) will provide strong observational constraints on the mass-</a:t>
            </a:r>
            <a:r>
              <a:rPr lang="en-US" sz="3600" dirty="0" err="1">
                <a:latin typeface="Times New Roman"/>
                <a:cs typeface="Times New Roman"/>
              </a:rPr>
              <a:t>infall</a:t>
            </a:r>
            <a:r>
              <a:rPr lang="en-US" sz="3600" dirty="0">
                <a:latin typeface="Times New Roman"/>
                <a:cs typeface="Times New Roman"/>
              </a:rPr>
              <a:t> rate onto the main filament of the Pisces-Perseus </a:t>
            </a:r>
            <a:r>
              <a:rPr lang="en-US" sz="3600" dirty="0" err="1">
                <a:latin typeface="Times New Roman"/>
                <a:cs typeface="Times New Roman"/>
              </a:rPr>
              <a:t>Supercluster</a:t>
            </a:r>
            <a:r>
              <a:rPr lang="en-US" sz="3600" dirty="0">
                <a:latin typeface="Times New Roman"/>
                <a:cs typeface="Times New Roman"/>
              </a:rPr>
              <a:t>. The survey data consist of HI emission-line spectra of cluster galaxy candidates, obtained primarily at the Arecibo Observatory (with ALFA as part of the ALFALFA Survey and with the L-Band Wide receiver as part of APPSS observations). Here we present the details of the data reduction process and spectral-analysis techniques used to determine if a galaxy candidate is at a velocity consistent with the </a:t>
            </a:r>
            <a:r>
              <a:rPr lang="en-US" sz="3600" dirty="0" err="1">
                <a:latin typeface="Times New Roman"/>
                <a:cs typeface="Times New Roman"/>
              </a:rPr>
              <a:t>Supercluster</a:t>
            </a:r>
            <a:r>
              <a:rPr lang="en-US" sz="3600" dirty="0">
                <a:latin typeface="Times New Roman"/>
                <a:cs typeface="Times New Roman"/>
              </a:rPr>
              <a:t>, as well as the detected HI-flux and rotational velocity of the galaxy, which will be used to estimate the corresponding HI-mass. We discuss the results of a preliminary analysis on a subset of the APPSS sample, corresponding to 98 galaxies located within ~1.5° of DEC = +35.0°, with 65 possible detections. We also highlight several interesting emission-line features and galaxies discovered during the reduction and analysis process and layout the future of the APPSS project.</a:t>
            </a:r>
          </a:p>
          <a:p>
            <a:r>
              <a:rPr lang="en-US" sz="3600" dirty="0">
                <a:solidFill>
                  <a:srgbClr val="FF0000"/>
                </a:solidFill>
                <a:latin typeface="Times New Roman"/>
                <a:cs typeface="Times New Roman"/>
              </a:rPr>
              <a:t>This work has been supported by NSF grants AST-1211005 and AST-1637339. </a:t>
            </a:r>
          </a:p>
          <a:p>
            <a:pPr algn="just"/>
            <a:endParaRPr lang="en-US" sz="3200" b="1" baseline="0" dirty="0">
              <a:solidFill>
                <a:schemeClr val="accent4">
                  <a:lumMod val="10000"/>
                </a:schemeClr>
              </a:solidFill>
              <a:latin typeface="Times New Roman"/>
              <a:cs typeface="Times New Roman"/>
            </a:endParaRPr>
          </a:p>
        </p:txBody>
      </p:sp>
      <p:sp>
        <p:nvSpPr>
          <p:cNvPr id="12" name="Rectangle 11"/>
          <p:cNvSpPr/>
          <p:nvPr/>
        </p:nvSpPr>
        <p:spPr>
          <a:xfrm>
            <a:off x="8020518" y="4535543"/>
            <a:ext cx="4533900" cy="1477321"/>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ABSTRACT</a:t>
            </a:r>
          </a:p>
          <a:p>
            <a:pPr algn="ctr"/>
            <a:endParaRPr lang="en-US" sz="5400" dirty="0"/>
          </a:p>
        </p:txBody>
      </p:sp>
      <p:sp>
        <p:nvSpPr>
          <p:cNvPr id="14" name="Rectangle 13"/>
          <p:cNvSpPr/>
          <p:nvPr/>
        </p:nvSpPr>
        <p:spPr>
          <a:xfrm>
            <a:off x="3168965" y="15466155"/>
            <a:ext cx="3543300" cy="1477321"/>
          </a:xfrm>
          <a:prstGeom prst="rect">
            <a:avLst/>
          </a:prstGeom>
        </p:spPr>
        <p:txBody>
          <a:bodyPr wrap="square" lIns="91433" tIns="45717" rIns="91433" bIns="45717">
            <a:spAutoFit/>
          </a:bodyPr>
          <a:lstStyle/>
          <a:p>
            <a:pPr algn="ctr"/>
            <a:endParaRPr lang="en-US" sz="5400" b="1" baseline="0" dirty="0">
              <a:solidFill>
                <a:srgbClr val="000000"/>
              </a:solidFill>
              <a:latin typeface="Times New Roman"/>
              <a:cs typeface="Times New Roman"/>
            </a:endParaRPr>
          </a:p>
          <a:p>
            <a:pPr algn="ctr"/>
            <a:endParaRPr lang="en-US" sz="5400" dirty="0"/>
          </a:p>
        </p:txBody>
      </p:sp>
      <p:pic>
        <p:nvPicPr>
          <p:cNvPr id="32" name="Picture 31" descr="aobsmall_ofict.gif"/>
          <p:cNvPicPr>
            <a:picLocks noChangeAspect="1"/>
          </p:cNvPicPr>
          <p:nvPr/>
        </p:nvPicPr>
        <p:blipFill>
          <a:blip r:embed="rId18">
            <a:extLst>
              <a:ext uri="{28A0092B-C50C-407E-A947-70E740481C1C}">
                <a14:useLocalDpi xmlns:a14="http://schemas.microsoft.com/office/drawing/2010/main"/>
              </a:ext>
            </a:extLst>
          </a:blip>
          <a:stretch>
            <a:fillRect/>
          </a:stretch>
        </p:blipFill>
        <p:spPr>
          <a:xfrm>
            <a:off x="36487828" y="2331727"/>
            <a:ext cx="1415720" cy="1415720"/>
          </a:xfrm>
          <a:prstGeom prst="rect">
            <a:avLst/>
          </a:prstGeom>
        </p:spPr>
      </p:pic>
      <p:pic>
        <p:nvPicPr>
          <p:cNvPr id="33" name="Picture 32" descr="2000px-NSF.svg.png"/>
          <p:cNvPicPr>
            <a:picLocks noChangeAspect="1"/>
          </p:cNvPicPr>
          <p:nvPr/>
        </p:nvPicPr>
        <p:blipFill>
          <a:blip r:embed="rId19" cstate="print">
            <a:extLst>
              <a:ext uri="{28A0092B-C50C-407E-A947-70E740481C1C}">
                <a14:useLocalDpi xmlns:a14="http://schemas.microsoft.com/office/drawing/2010/main"/>
              </a:ext>
            </a:extLst>
          </a:blip>
          <a:stretch>
            <a:fillRect/>
          </a:stretch>
        </p:blipFill>
        <p:spPr>
          <a:xfrm>
            <a:off x="36312587" y="679584"/>
            <a:ext cx="1590961" cy="1590961"/>
          </a:xfrm>
          <a:prstGeom prst="rect">
            <a:avLst/>
          </a:prstGeom>
        </p:spPr>
      </p:pic>
      <p:pic>
        <p:nvPicPr>
          <p:cNvPr id="122" name="Picture 121" descr="4C_UC_Logo_Vertical.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03199" y="679584"/>
            <a:ext cx="2466400" cy="2368416"/>
          </a:xfrm>
          <a:prstGeom prst="rect">
            <a:avLst/>
          </a:prstGeom>
        </p:spPr>
      </p:pic>
      <p:sp>
        <p:nvSpPr>
          <p:cNvPr id="23" name="Rectangle 22"/>
          <p:cNvSpPr/>
          <p:nvPr/>
        </p:nvSpPr>
        <p:spPr>
          <a:xfrm>
            <a:off x="-141515" y="3745121"/>
            <a:ext cx="38684201" cy="296324"/>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2"/>
              </a:solidFill>
            </a:endParaRPr>
          </a:p>
        </p:txBody>
      </p:sp>
      <p:sp>
        <p:nvSpPr>
          <p:cNvPr id="35" name="Rectangle 34">
            <a:extLst>
              <a:ext uri="{FF2B5EF4-FFF2-40B4-BE49-F238E27FC236}">
                <a16:creationId xmlns="" xmlns:a16="http://schemas.microsoft.com/office/drawing/2014/main" id="{E31A925F-82C7-4569-8E40-717DFDB57A6D}"/>
              </a:ext>
            </a:extLst>
          </p:cNvPr>
          <p:cNvSpPr/>
          <p:nvPr/>
        </p:nvSpPr>
        <p:spPr>
          <a:xfrm>
            <a:off x="472933" y="12591838"/>
            <a:ext cx="19705997" cy="5369855"/>
          </a:xfrm>
          <a:prstGeom prst="rect">
            <a:avLst/>
          </a:prstGeom>
          <a:solidFill>
            <a:srgbClr val="1F497D"/>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702476" y="12805817"/>
            <a:ext cx="19235945" cy="4955203"/>
          </a:xfrm>
          <a:prstGeom prst="rect">
            <a:avLst/>
          </a:prstGeom>
          <a:solidFill>
            <a:srgbClr val="FFFFFF"/>
          </a:solidFill>
        </p:spPr>
        <p:txBody>
          <a:bodyPr wrap="square" rtlCol="0">
            <a:spAutoFit/>
          </a:bodyPr>
          <a:lstStyle/>
          <a:p>
            <a:endParaRPr lang="en-US" sz="3200" dirty="0">
              <a:latin typeface="Times New Roman" panose="02020603050405020304" pitchFamily="18" charset="0"/>
              <a:cs typeface="Times New Roman" panose="02020603050405020304" pitchFamily="18" charset="0"/>
            </a:endParaRPr>
          </a:p>
          <a:p>
            <a:pPr marL="342900" indent="-342900">
              <a:buFont typeface="Arial"/>
              <a:buChar char="•"/>
            </a:pPr>
            <a:endParaRPr lang="en-US" sz="800" dirty="0" smtClean="0">
              <a:latin typeface="Times New Roman" panose="02020603050405020304" pitchFamily="18" charset="0"/>
              <a:cs typeface="Times New Roman" panose="02020603050405020304" pitchFamily="18" charset="0"/>
            </a:endParaRPr>
          </a:p>
          <a:p>
            <a:pPr marL="342900" indent="-342900">
              <a:buFont typeface="Arial"/>
              <a:buChar char="•"/>
            </a:pPr>
            <a:endParaRPr lang="en-US" sz="800" dirty="0">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The goal of the Arecibo Pisces-Perseus Supercluster Survey (APPSS) is to determine the mass-</a:t>
            </a:r>
            <a:r>
              <a:rPr lang="en-US" sz="3600" b="1" dirty="0" err="1">
                <a:solidFill>
                  <a:srgbClr val="0000FF"/>
                </a:solidFill>
                <a:latin typeface="Times New Roman" panose="02020603050405020304" pitchFamily="18" charset="0"/>
                <a:cs typeface="Times New Roman" panose="02020603050405020304" pitchFamily="18" charset="0"/>
              </a:rPr>
              <a:t>infall</a:t>
            </a:r>
            <a:r>
              <a:rPr lang="en-US" sz="3600" b="1" dirty="0">
                <a:solidFill>
                  <a:srgbClr val="0000FF"/>
                </a:solidFill>
                <a:latin typeface="Times New Roman" panose="02020603050405020304" pitchFamily="18" charset="0"/>
                <a:cs typeface="Times New Roman" panose="02020603050405020304" pitchFamily="18" charset="0"/>
              </a:rPr>
              <a:t> rate onto the main filament of the Pisces-Perseus </a:t>
            </a:r>
            <a:r>
              <a:rPr lang="en-US" sz="3600" b="1" dirty="0" err="1">
                <a:solidFill>
                  <a:srgbClr val="0000FF"/>
                </a:solidFill>
                <a:latin typeface="Times New Roman" panose="02020603050405020304" pitchFamily="18" charset="0"/>
                <a:cs typeface="Times New Roman" panose="02020603050405020304" pitchFamily="18" charset="0"/>
              </a:rPr>
              <a:t>Supercluster</a:t>
            </a:r>
            <a:r>
              <a:rPr lang="en-US" sz="3600" b="1" dirty="0">
                <a:solidFill>
                  <a:srgbClr val="0000FF"/>
                </a:solidFill>
                <a:latin typeface="Times New Roman" panose="02020603050405020304" pitchFamily="18" charset="0"/>
                <a:cs typeface="Times New Roman" panose="02020603050405020304" pitchFamily="18" charset="0"/>
              </a:rPr>
              <a:t> (</a:t>
            </a:r>
            <a:r>
              <a:rPr lang="en-US" sz="3600" b="1" dirty="0" smtClean="0">
                <a:solidFill>
                  <a:srgbClr val="0000FF"/>
                </a:solidFill>
                <a:latin typeface="Times New Roman" panose="02020603050405020304" pitchFamily="18" charset="0"/>
                <a:cs typeface="Times New Roman" panose="02020603050405020304" pitchFamily="18" charset="0"/>
              </a:rPr>
              <a:t>PPS)</a:t>
            </a:r>
          </a:p>
          <a:p>
            <a:endParaRPr lang="en-US" sz="3600" b="1" dirty="0" smtClean="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smtClean="0">
                <a:solidFill>
                  <a:srgbClr val="0000FF"/>
                </a:solidFill>
                <a:latin typeface="Times New Roman" panose="02020603050405020304" pitchFamily="18" charset="0"/>
                <a:cs typeface="Times New Roman" panose="02020603050405020304" pitchFamily="18" charset="0"/>
              </a:rPr>
              <a:t>PPS </a:t>
            </a:r>
            <a:r>
              <a:rPr lang="en-US" sz="3600" b="1" dirty="0">
                <a:solidFill>
                  <a:srgbClr val="0000FF"/>
                </a:solidFill>
                <a:latin typeface="Times New Roman" panose="02020603050405020304" pitchFamily="18" charset="0"/>
                <a:cs typeface="Times New Roman" panose="02020603050405020304" pitchFamily="18" charset="0"/>
              </a:rPr>
              <a:t>galaxy candidates were observed at Arecibo Observatory, L-Band Wide (1.15-1.73 GHz)</a:t>
            </a:r>
          </a:p>
          <a:p>
            <a:pPr marL="342900" indent="-342900">
              <a:buFont typeface="Arial"/>
              <a:buChar char="•"/>
            </a:pPr>
            <a:endParaRPr lang="en-US" sz="3600" b="1" dirty="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r>
              <a:rPr lang="en-US" sz="3600" b="1" dirty="0">
                <a:solidFill>
                  <a:srgbClr val="0000FF"/>
                </a:solidFill>
                <a:latin typeface="Times New Roman" panose="02020603050405020304" pitchFamily="18" charset="0"/>
                <a:cs typeface="Times New Roman" panose="02020603050405020304" pitchFamily="18" charset="0"/>
              </a:rPr>
              <a:t>Rather than detecting light of stars within a galaxy, the </a:t>
            </a:r>
            <a:r>
              <a:rPr lang="en-US" sz="3600" b="1" dirty="0" smtClean="0">
                <a:solidFill>
                  <a:srgbClr val="0000FF"/>
                </a:solidFill>
                <a:latin typeface="Times New Roman" panose="02020603050405020304" pitchFamily="18" charset="0"/>
                <a:cs typeface="Times New Roman" panose="02020603050405020304" pitchFamily="18" charset="0"/>
              </a:rPr>
              <a:t>APPS </a:t>
            </a:r>
            <a:r>
              <a:rPr lang="en-US" sz="3600" b="1" dirty="0">
                <a:solidFill>
                  <a:srgbClr val="0000FF"/>
                </a:solidFill>
                <a:latin typeface="Times New Roman" panose="02020603050405020304" pitchFamily="18" charset="0"/>
                <a:cs typeface="Times New Roman" panose="02020603050405020304" pitchFamily="18" charset="0"/>
              </a:rPr>
              <a:t>Survey identifies light emitted by hydrogen atoms within a galaxy </a:t>
            </a:r>
            <a:r>
              <a:rPr lang="en-US" sz="3600" b="1" dirty="0" smtClean="0">
                <a:solidFill>
                  <a:srgbClr val="0000FF"/>
                </a:solidFill>
                <a:latin typeface="Times New Roman" panose="02020603050405020304" pitchFamily="18" charset="0"/>
                <a:cs typeface="Times New Roman" panose="02020603050405020304" pitchFamily="18" charset="0"/>
              </a:rPr>
              <a:t>candidate (21 cm emission)</a:t>
            </a:r>
          </a:p>
          <a:p>
            <a:pPr marL="342900" indent="-342900">
              <a:buFont typeface="Arial"/>
              <a:buChar char="•"/>
            </a:pPr>
            <a:endParaRPr lang="en-US" sz="800" b="1" dirty="0">
              <a:solidFill>
                <a:srgbClr val="0000FF"/>
              </a:solidFill>
              <a:latin typeface="Times New Roman" panose="02020603050405020304" pitchFamily="18" charset="0"/>
              <a:cs typeface="Times New Roman" panose="02020603050405020304" pitchFamily="18" charset="0"/>
            </a:endParaRPr>
          </a:p>
          <a:p>
            <a:pPr marL="342900" indent="-342900">
              <a:buFont typeface="Arial"/>
              <a:buChar char="•"/>
            </a:pPr>
            <a:endParaRPr lang="en-US" sz="800" b="1" dirty="0">
              <a:solidFill>
                <a:srgbClr val="0000FF"/>
              </a:solidFill>
              <a:latin typeface="Times New Roman" panose="02020603050405020304" pitchFamily="18" charset="0"/>
              <a:cs typeface="Times New Roman" panose="02020603050405020304" pitchFamily="18" charset="0"/>
            </a:endParaRPr>
          </a:p>
        </p:txBody>
      </p:sp>
      <p:sp>
        <p:nvSpPr>
          <p:cNvPr id="38" name="Rectangle 37"/>
          <p:cNvSpPr/>
          <p:nvPr/>
        </p:nvSpPr>
        <p:spPr>
          <a:xfrm>
            <a:off x="8050799" y="12859502"/>
            <a:ext cx="4533900" cy="1754320"/>
          </a:xfrm>
          <a:prstGeom prst="rect">
            <a:avLst/>
          </a:prstGeom>
        </p:spPr>
        <p:txBody>
          <a:bodyPr wrap="square" lIns="91433" tIns="45717" rIns="91433" bIns="45717">
            <a:spAutoFit/>
          </a:bodyPr>
          <a:lstStyle/>
          <a:p>
            <a:pPr algn="ctr"/>
            <a:r>
              <a:rPr lang="en-US" sz="5400" b="1" baseline="0" dirty="0">
                <a:solidFill>
                  <a:srgbClr val="000000"/>
                </a:solidFill>
                <a:latin typeface="Times New Roman"/>
                <a:cs typeface="Times New Roman"/>
              </a:rPr>
              <a:t>APPSS</a:t>
            </a:r>
          </a:p>
          <a:p>
            <a:pPr algn="ctr"/>
            <a:endParaRPr lang="en-US" sz="5400" dirty="0"/>
          </a:p>
        </p:txBody>
      </p:sp>
      <p:sp>
        <p:nvSpPr>
          <p:cNvPr id="24" name="Rectangle 23"/>
          <p:cNvSpPr/>
          <p:nvPr/>
        </p:nvSpPr>
        <p:spPr>
          <a:xfrm>
            <a:off x="1071277" y="32284319"/>
            <a:ext cx="321796" cy="261610"/>
          </a:xfrm>
          <a:prstGeom prst="rect">
            <a:avLst/>
          </a:prstGeom>
        </p:spPr>
        <p:txBody>
          <a:bodyPr wrap="square">
            <a:spAutoFit/>
          </a:bodyPr>
          <a:lstStyle/>
          <a:p>
            <a:r>
              <a:rPr lang="en-US" sz="1100" dirty="0">
                <a:latin typeface="Wingdings"/>
                <a:ea typeface="Wingdings"/>
                <a:cs typeface="Wingdings"/>
                <a:sym typeface="Wingdings"/>
              </a:rPr>
              <a:t></a:t>
            </a:r>
            <a:endParaRPr lang="en-US" sz="1100" dirty="0"/>
          </a:p>
        </p:txBody>
      </p:sp>
    </p:spTree>
    <p:extLst>
      <p:ext uri="{BB962C8B-B14F-4D97-AF65-F5344CB8AC3E}">
        <p14:creationId xmlns:p14="http://schemas.microsoft.com/office/powerpoint/2010/main" val="179918660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7693</TotalTime>
  <Words>1088</Words>
  <Application>Microsoft Macintosh PowerPoint</Application>
  <PresentationFormat>Custom</PresentationFormat>
  <Paragraphs>35</Paragraphs>
  <Slides>1</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3" baseType="lpstr">
      <vt:lpstr>Office Theme</vt:lpstr>
      <vt:lpstr>Equation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dc:creator>
  <cp:lastModifiedBy>Joe</cp:lastModifiedBy>
  <cp:revision>259</cp:revision>
  <dcterms:created xsi:type="dcterms:W3CDTF">2016-12-22T16:59:19Z</dcterms:created>
  <dcterms:modified xsi:type="dcterms:W3CDTF">2018-01-04T02:38:06Z</dcterms:modified>
</cp:coreProperties>
</file>

<file path=docProps/thumbnail.jpeg>
</file>